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Lato" panose="020B0604020202020204" charset="0"/>
      <p:regular r:id="rId27"/>
      <p:bold r:id="rId28"/>
      <p:italic r:id="rId29"/>
      <p:boldItalic r:id="rId30"/>
    </p:embeddedFont>
    <p:embeddedFont>
      <p:font typeface="Raleway"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hQYPPEqzA2/zSxBX86LleQnlkkz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Hello, and welcome to our final presentation for our senior design project, Ez-Drive.</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The members of our group include Josh Phillips,  Kyle Spraggins, and myself, Grant Galinger. Our advisor for this project is Professor Annexstein.</a:t>
            </a:r>
            <a:endParaRPr/>
          </a:p>
        </p:txBody>
      </p:sp>
      <p:sp>
        <p:nvSpPr>
          <p:cNvPr id="90" name="Google Shape;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bf89126795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2" name="Google Shape;152;gbf8912679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c9d1ed7c6c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9" name="Google Shape;159;gc9d1ed7c6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bf89126795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9" name="Google Shape;169;gbf8912679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EZ-Drive uses a handful of technologies to get its job done. PHP and JavaScript are the main drivers. phpMyAdmin powers the database solution and HTML and CSS are behind the design. Composer allows us to implement the cloud service APIs using some pre-existing libraries.</a:t>
            </a: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f8dd9c9e6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As mentioned earlier, PHP is one of the main drivers behind EZ-Drive. It powers all of the server-side operations of the application. Some examples include integrating with cloud service APIs, creating user accounts and sessions, uploading files in conjunction with Dropzone.js, and all database operations.</a:t>
            </a:r>
            <a:endParaRPr/>
          </a:p>
        </p:txBody>
      </p:sp>
      <p:sp>
        <p:nvSpPr>
          <p:cNvPr id="184" name="Google Shape;184;gbf8dd9c9e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bf8dd9c9e6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Our database solution for EZ-Drive is phpMyAdmin. phpMyAdmin is a PHP solution that allows us to use MySQL in a web application. The database handles user information including accounts and all necessary authorization data for connecting with cloud services. A documentation link is provided for those who would like to learn more about phpMyAdmin.</a:t>
            </a:r>
            <a:endParaRPr/>
          </a:p>
        </p:txBody>
      </p:sp>
      <p:sp>
        <p:nvSpPr>
          <p:cNvPr id="190" name="Google Shape;190;gbf8dd9c9e6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bf89126795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In order to make EZ-Drive work, some pre-existing libraries were used to connect our application to Google, Dropbox, and OneDrive through APIs. Composer is a very useful dependency management tool that will install and update dependencies as needed. Links are provided for all of the libraries we used.</a:t>
            </a:r>
            <a:endParaRPr/>
          </a:p>
        </p:txBody>
      </p:sp>
      <p:sp>
        <p:nvSpPr>
          <p:cNvPr id="198" name="Google Shape;198;gbf89126795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bf8dd9c9e6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As a web application, the design for EZ-Drive was done using HTML and CSS. As an overall design philosophy, we decided the design should be sleek and minimal to complement the ‘easy-to-use’ approach we have aimed for for this project. A gallery of photos is available to view at the link provided.</a:t>
            </a:r>
            <a:endParaRPr/>
          </a:p>
        </p:txBody>
      </p:sp>
      <p:sp>
        <p:nvSpPr>
          <p:cNvPr id="204" name="Google Shape;204;gbf8dd9c9e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0" name="Google Shape;210;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bf8dd9c9e6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7" name="Google Shape;217;gbf8dd9c9e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EZ-Drive is a full stack web application geared towards backing up user files to three of the most popular cloud services: Google Drive, OneDrive, and Dropbox.</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This is achieved through utilizing the API libraries for each of these services. </a:t>
            </a:r>
            <a:endParaRPr/>
          </a:p>
        </p:txBody>
      </p:sp>
      <p:sp>
        <p:nvSpPr>
          <p:cNvPr id="96" name="Google Shape;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3" name="Google Shape;22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f8912679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bf89126795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With this project, we hoped to achieve the following points: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One, provide and easy solution for backing up user files</a:t>
            </a:r>
            <a:endParaRPr/>
          </a:p>
          <a:p>
            <a:pPr marL="0" lvl="0" indent="0" algn="l" rtl="0">
              <a:lnSpc>
                <a:spcPct val="100000"/>
              </a:lnSpc>
              <a:spcBef>
                <a:spcPts val="0"/>
              </a:spcBef>
              <a:spcAft>
                <a:spcPts val="0"/>
              </a:spcAft>
              <a:buSzPts val="1100"/>
              <a:buNone/>
            </a:pPr>
            <a:r>
              <a:rPr lang="en-US"/>
              <a:t>Two, combine multiple APIs into one web application</a:t>
            </a:r>
            <a:endParaRPr/>
          </a:p>
          <a:p>
            <a:pPr marL="0" lvl="0" indent="0" algn="l" rtl="0">
              <a:lnSpc>
                <a:spcPct val="100000"/>
              </a:lnSpc>
              <a:spcBef>
                <a:spcPts val="0"/>
              </a:spcBef>
              <a:spcAft>
                <a:spcPts val="0"/>
              </a:spcAft>
              <a:buSzPts val="1100"/>
              <a:buNone/>
            </a:pPr>
            <a:r>
              <a:rPr lang="en-US"/>
              <a:t>And three, create well designed and aesthetically pleasing interfaces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There are several major intellectual merits we were able to achieve through the creation of this project.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The first is utilizing the cloud service APIs.These API libraries allowed us to authenticate and connect to our user accounts for each of these cloud services. By doing so, we are able to seamlessly upload our user files.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The authentication for our users was achieved through the power of OAuth 2.0 Authorization, which is an industry standard for protocol for gaining access to user resources from another application.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Within our application, users are able to interact with a drag and drop file box for easy attachment of the files they want to upload. This is done by utilizing the open source javascript library, Dropzone. </a:t>
            </a:r>
            <a:endParaRPr/>
          </a:p>
        </p:txBody>
      </p:sp>
      <p:sp>
        <p:nvSpPr>
          <p:cNvPr id="111" name="Google Shape;11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bf89126795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gbf89126795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Here is a more in depth look at how the OAuth 2.0 authorization process takes place. As you can see, there are four main components: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The client, which is our application</a:t>
            </a:r>
            <a:endParaRPr/>
          </a:p>
          <a:p>
            <a:pPr marL="0" lvl="0" indent="0" algn="l" rtl="0">
              <a:lnSpc>
                <a:spcPct val="100000"/>
              </a:lnSpc>
              <a:spcBef>
                <a:spcPts val="0"/>
              </a:spcBef>
              <a:spcAft>
                <a:spcPts val="0"/>
              </a:spcAft>
              <a:buSzPts val="1100"/>
              <a:buNone/>
            </a:pPr>
            <a:r>
              <a:rPr lang="en-US"/>
              <a:t>The resource owner, which is anyone using our application</a:t>
            </a:r>
            <a:endParaRPr/>
          </a:p>
          <a:p>
            <a:pPr marL="0" lvl="0" indent="0" algn="l" rtl="0">
              <a:lnSpc>
                <a:spcPct val="100000"/>
              </a:lnSpc>
              <a:spcBef>
                <a:spcPts val="0"/>
              </a:spcBef>
              <a:spcAft>
                <a:spcPts val="0"/>
              </a:spcAft>
              <a:buSzPts val="1100"/>
              <a:buNone/>
            </a:pPr>
            <a:r>
              <a:rPr lang="en-US"/>
              <a:t>The authorization server, which is the server used by one our the cloud services for authenticating user credentials</a:t>
            </a:r>
            <a:endParaRPr/>
          </a:p>
          <a:p>
            <a:pPr marL="0" lvl="0" indent="0" algn="l" rtl="0">
              <a:lnSpc>
                <a:spcPct val="100000"/>
              </a:lnSpc>
              <a:spcBef>
                <a:spcPts val="0"/>
              </a:spcBef>
              <a:spcAft>
                <a:spcPts val="0"/>
              </a:spcAft>
              <a:buSzPts val="1100"/>
              <a:buNone/>
            </a:pPr>
            <a:r>
              <a:rPr lang="en-US"/>
              <a:t>And the resource server, which is were the users resources are held, such as Google Drive itself</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The broader impacts our application provides are easy of use for the user by allowing them to backup their important files seamlessly between multiple cloud services. This not only saves them time, but provides peace of mind knowing that their files are secured through multiple sources.</a:t>
            </a:r>
            <a:endParaRPr/>
          </a:p>
        </p:txBody>
      </p:sp>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9d1ed7c6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9d1ed7c6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bf89126795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5" name="Google Shape;145;gbf8912679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gc055fd28e6_0_687"/>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gc055fd28e6_0_687"/>
          <p:cNvGrpSpPr/>
          <p:nvPr/>
        </p:nvGrpSpPr>
        <p:grpSpPr>
          <a:xfrm>
            <a:off x="1107036" y="1588427"/>
            <a:ext cx="994316" cy="61102"/>
            <a:chOff x="4580561" y="2589004"/>
            <a:chExt cx="1064464" cy="25200"/>
          </a:xfrm>
        </p:grpSpPr>
        <p:sp>
          <p:nvSpPr>
            <p:cNvPr id="12" name="Google Shape;12;gc055fd28e6_0_68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gc055fd28e6_0_68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gc055fd28e6_0_687"/>
          <p:cNvSpPr txBox="1">
            <a:spLocks noGrp="1"/>
          </p:cNvSpPr>
          <p:nvPr>
            <p:ph type="ctrTitle"/>
          </p:nvPr>
        </p:nvSpPr>
        <p:spPr>
          <a:xfrm>
            <a:off x="972600" y="1763267"/>
            <a:ext cx="10250700" cy="2219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5600"/>
              <a:buNone/>
              <a:defRPr sz="5600"/>
            </a:lvl1pPr>
            <a:lvl2pPr lvl="1" algn="l">
              <a:lnSpc>
                <a:spcPct val="100000"/>
              </a:lnSpc>
              <a:spcBef>
                <a:spcPts val="0"/>
              </a:spcBef>
              <a:spcAft>
                <a:spcPts val="0"/>
              </a:spcAft>
              <a:buSzPts val="5600"/>
              <a:buNone/>
              <a:defRPr sz="5600"/>
            </a:lvl2pPr>
            <a:lvl3pPr lvl="2" algn="l">
              <a:lnSpc>
                <a:spcPct val="100000"/>
              </a:lnSpc>
              <a:spcBef>
                <a:spcPts val="0"/>
              </a:spcBef>
              <a:spcAft>
                <a:spcPts val="0"/>
              </a:spcAft>
              <a:buSzPts val="5600"/>
              <a:buNone/>
              <a:defRPr sz="5600"/>
            </a:lvl3pPr>
            <a:lvl4pPr lvl="3" algn="l">
              <a:lnSpc>
                <a:spcPct val="100000"/>
              </a:lnSpc>
              <a:spcBef>
                <a:spcPts val="0"/>
              </a:spcBef>
              <a:spcAft>
                <a:spcPts val="0"/>
              </a:spcAft>
              <a:buSzPts val="5600"/>
              <a:buNone/>
              <a:defRPr sz="5600"/>
            </a:lvl4pPr>
            <a:lvl5pPr lvl="4" algn="l">
              <a:lnSpc>
                <a:spcPct val="100000"/>
              </a:lnSpc>
              <a:spcBef>
                <a:spcPts val="0"/>
              </a:spcBef>
              <a:spcAft>
                <a:spcPts val="0"/>
              </a:spcAft>
              <a:buSzPts val="5600"/>
              <a:buNone/>
              <a:defRPr sz="5600"/>
            </a:lvl5pPr>
            <a:lvl6pPr lvl="5" algn="l">
              <a:lnSpc>
                <a:spcPct val="100000"/>
              </a:lnSpc>
              <a:spcBef>
                <a:spcPts val="0"/>
              </a:spcBef>
              <a:spcAft>
                <a:spcPts val="0"/>
              </a:spcAft>
              <a:buSzPts val="5600"/>
              <a:buNone/>
              <a:defRPr sz="5600"/>
            </a:lvl6pPr>
            <a:lvl7pPr lvl="6" algn="l">
              <a:lnSpc>
                <a:spcPct val="100000"/>
              </a:lnSpc>
              <a:spcBef>
                <a:spcPts val="0"/>
              </a:spcBef>
              <a:spcAft>
                <a:spcPts val="0"/>
              </a:spcAft>
              <a:buSzPts val="5600"/>
              <a:buNone/>
              <a:defRPr sz="5600"/>
            </a:lvl7pPr>
            <a:lvl8pPr lvl="7" algn="l">
              <a:lnSpc>
                <a:spcPct val="100000"/>
              </a:lnSpc>
              <a:spcBef>
                <a:spcPts val="0"/>
              </a:spcBef>
              <a:spcAft>
                <a:spcPts val="0"/>
              </a:spcAft>
              <a:buSzPts val="5600"/>
              <a:buNone/>
              <a:defRPr sz="5600"/>
            </a:lvl8pPr>
            <a:lvl9pPr lvl="8" algn="l">
              <a:lnSpc>
                <a:spcPct val="100000"/>
              </a:lnSpc>
              <a:spcBef>
                <a:spcPts val="0"/>
              </a:spcBef>
              <a:spcAft>
                <a:spcPts val="0"/>
              </a:spcAft>
              <a:buSzPts val="5600"/>
              <a:buNone/>
              <a:defRPr sz="5600"/>
            </a:lvl9pPr>
          </a:lstStyle>
          <a:p>
            <a:endParaRPr/>
          </a:p>
        </p:txBody>
      </p:sp>
      <p:sp>
        <p:nvSpPr>
          <p:cNvPr id="15" name="Google Shape;15;gc055fd28e6_0_687"/>
          <p:cNvSpPr txBox="1">
            <a:spLocks noGrp="1"/>
          </p:cNvSpPr>
          <p:nvPr>
            <p:ph type="subTitle" idx="1"/>
          </p:nvPr>
        </p:nvSpPr>
        <p:spPr>
          <a:xfrm>
            <a:off x="972837" y="4230533"/>
            <a:ext cx="10250700" cy="721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6" name="Google Shape;16;gc055fd28e6_0_687"/>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gc055fd28e6_0_748"/>
          <p:cNvSpPr txBox="1">
            <a:spLocks noGrp="1"/>
          </p:cNvSpPr>
          <p:nvPr>
            <p:ph type="body" idx="1"/>
          </p:nvPr>
        </p:nvSpPr>
        <p:spPr>
          <a:xfrm>
            <a:off x="966600" y="5830068"/>
            <a:ext cx="10263300" cy="614100"/>
          </a:xfrm>
          <a:prstGeom prst="rect">
            <a:avLst/>
          </a:prstGeom>
          <a:noFill/>
          <a:ln>
            <a:noFill/>
          </a:ln>
        </p:spPr>
        <p:txBody>
          <a:bodyPr spcFirstLastPara="1" wrap="square" lIns="121900" tIns="121900" rIns="121900" bIns="121900" anchor="ctr" anchorCtr="0">
            <a:normAutofit/>
          </a:bodyPr>
          <a:lstStyle>
            <a:lvl1pPr marL="457200" lvl="0" indent="-228600" algn="l">
              <a:lnSpc>
                <a:spcPct val="100000"/>
              </a:lnSpc>
              <a:spcBef>
                <a:spcPts val="0"/>
              </a:spcBef>
              <a:spcAft>
                <a:spcPts val="0"/>
              </a:spcAft>
              <a:buSzPts val="1700"/>
              <a:buNone/>
              <a:defRPr/>
            </a:lvl1pPr>
          </a:lstStyle>
          <a:p>
            <a:endParaRPr/>
          </a:p>
        </p:txBody>
      </p:sp>
      <p:sp>
        <p:nvSpPr>
          <p:cNvPr id="78" name="Google Shape;78;gc055fd28e6_0_74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9"/>
        <p:cNvGrpSpPr/>
        <p:nvPr/>
      </p:nvGrpSpPr>
      <p:grpSpPr>
        <a:xfrm>
          <a:off x="0" y="0"/>
          <a:ext cx="0" cy="0"/>
          <a:chOff x="0" y="0"/>
          <a:chExt cx="0" cy="0"/>
        </a:xfrm>
      </p:grpSpPr>
      <p:grpSp>
        <p:nvGrpSpPr>
          <p:cNvPr id="80" name="Google Shape;80;gc055fd28e6_0_751"/>
          <p:cNvGrpSpPr/>
          <p:nvPr/>
        </p:nvGrpSpPr>
        <p:grpSpPr>
          <a:xfrm>
            <a:off x="1107036" y="5558926"/>
            <a:ext cx="994316" cy="61102"/>
            <a:chOff x="4580561" y="2589004"/>
            <a:chExt cx="1064464" cy="25200"/>
          </a:xfrm>
        </p:grpSpPr>
        <p:sp>
          <p:nvSpPr>
            <p:cNvPr id="81" name="Google Shape;81;gc055fd28e6_0_75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gc055fd28e6_0_75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 name="Google Shape;83;gc055fd28e6_0_751"/>
          <p:cNvSpPr txBox="1">
            <a:spLocks noGrp="1"/>
          </p:cNvSpPr>
          <p:nvPr>
            <p:ph type="title" hasCustomPrompt="1"/>
          </p:nvPr>
        </p:nvSpPr>
        <p:spPr>
          <a:xfrm>
            <a:off x="972600" y="978600"/>
            <a:ext cx="10251300" cy="16596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10700"/>
              <a:buNone/>
              <a:defRPr sz="10700">
                <a:solidFill>
                  <a:schemeClr val="lt1"/>
                </a:solidFill>
              </a:defRPr>
            </a:lvl1pPr>
            <a:lvl2pPr lvl="1" algn="l">
              <a:lnSpc>
                <a:spcPct val="100000"/>
              </a:lnSpc>
              <a:spcBef>
                <a:spcPts val="0"/>
              </a:spcBef>
              <a:spcAft>
                <a:spcPts val="0"/>
              </a:spcAft>
              <a:buClr>
                <a:schemeClr val="lt1"/>
              </a:buClr>
              <a:buSzPts val="10700"/>
              <a:buNone/>
              <a:defRPr sz="10700">
                <a:solidFill>
                  <a:schemeClr val="lt1"/>
                </a:solidFill>
              </a:defRPr>
            </a:lvl2pPr>
            <a:lvl3pPr lvl="2" algn="l">
              <a:lnSpc>
                <a:spcPct val="100000"/>
              </a:lnSpc>
              <a:spcBef>
                <a:spcPts val="0"/>
              </a:spcBef>
              <a:spcAft>
                <a:spcPts val="0"/>
              </a:spcAft>
              <a:buClr>
                <a:schemeClr val="lt1"/>
              </a:buClr>
              <a:buSzPts val="10700"/>
              <a:buNone/>
              <a:defRPr sz="10700">
                <a:solidFill>
                  <a:schemeClr val="lt1"/>
                </a:solidFill>
              </a:defRPr>
            </a:lvl3pPr>
            <a:lvl4pPr lvl="3" algn="l">
              <a:lnSpc>
                <a:spcPct val="100000"/>
              </a:lnSpc>
              <a:spcBef>
                <a:spcPts val="0"/>
              </a:spcBef>
              <a:spcAft>
                <a:spcPts val="0"/>
              </a:spcAft>
              <a:buClr>
                <a:schemeClr val="lt1"/>
              </a:buClr>
              <a:buSzPts val="10700"/>
              <a:buNone/>
              <a:defRPr sz="10700">
                <a:solidFill>
                  <a:schemeClr val="lt1"/>
                </a:solidFill>
              </a:defRPr>
            </a:lvl4pPr>
            <a:lvl5pPr lvl="4" algn="l">
              <a:lnSpc>
                <a:spcPct val="100000"/>
              </a:lnSpc>
              <a:spcBef>
                <a:spcPts val="0"/>
              </a:spcBef>
              <a:spcAft>
                <a:spcPts val="0"/>
              </a:spcAft>
              <a:buClr>
                <a:schemeClr val="lt1"/>
              </a:buClr>
              <a:buSzPts val="10700"/>
              <a:buNone/>
              <a:defRPr sz="10700">
                <a:solidFill>
                  <a:schemeClr val="lt1"/>
                </a:solidFill>
              </a:defRPr>
            </a:lvl5pPr>
            <a:lvl6pPr lvl="5" algn="l">
              <a:lnSpc>
                <a:spcPct val="100000"/>
              </a:lnSpc>
              <a:spcBef>
                <a:spcPts val="0"/>
              </a:spcBef>
              <a:spcAft>
                <a:spcPts val="0"/>
              </a:spcAft>
              <a:buClr>
                <a:schemeClr val="lt1"/>
              </a:buClr>
              <a:buSzPts val="10700"/>
              <a:buNone/>
              <a:defRPr sz="10700">
                <a:solidFill>
                  <a:schemeClr val="lt1"/>
                </a:solidFill>
              </a:defRPr>
            </a:lvl6pPr>
            <a:lvl7pPr lvl="6" algn="l">
              <a:lnSpc>
                <a:spcPct val="100000"/>
              </a:lnSpc>
              <a:spcBef>
                <a:spcPts val="0"/>
              </a:spcBef>
              <a:spcAft>
                <a:spcPts val="0"/>
              </a:spcAft>
              <a:buClr>
                <a:schemeClr val="lt1"/>
              </a:buClr>
              <a:buSzPts val="10700"/>
              <a:buNone/>
              <a:defRPr sz="10700">
                <a:solidFill>
                  <a:schemeClr val="lt1"/>
                </a:solidFill>
              </a:defRPr>
            </a:lvl7pPr>
            <a:lvl8pPr lvl="7" algn="l">
              <a:lnSpc>
                <a:spcPct val="100000"/>
              </a:lnSpc>
              <a:spcBef>
                <a:spcPts val="0"/>
              </a:spcBef>
              <a:spcAft>
                <a:spcPts val="0"/>
              </a:spcAft>
              <a:buClr>
                <a:schemeClr val="lt1"/>
              </a:buClr>
              <a:buSzPts val="10700"/>
              <a:buNone/>
              <a:defRPr sz="10700">
                <a:solidFill>
                  <a:schemeClr val="lt1"/>
                </a:solidFill>
              </a:defRPr>
            </a:lvl8pPr>
            <a:lvl9pPr lvl="8" algn="l">
              <a:lnSpc>
                <a:spcPct val="100000"/>
              </a:lnSpc>
              <a:spcBef>
                <a:spcPts val="0"/>
              </a:spcBef>
              <a:spcAft>
                <a:spcPts val="0"/>
              </a:spcAft>
              <a:buClr>
                <a:schemeClr val="lt1"/>
              </a:buClr>
              <a:buSzPts val="10700"/>
              <a:buNone/>
              <a:defRPr sz="10700">
                <a:solidFill>
                  <a:schemeClr val="lt1"/>
                </a:solidFill>
              </a:defRPr>
            </a:lvl9pPr>
          </a:lstStyle>
          <a:p>
            <a:r>
              <a:t>xx%</a:t>
            </a:r>
          </a:p>
        </p:txBody>
      </p:sp>
      <p:sp>
        <p:nvSpPr>
          <p:cNvPr id="84" name="Google Shape;84;gc055fd28e6_0_751"/>
          <p:cNvSpPr txBox="1">
            <a:spLocks noGrp="1"/>
          </p:cNvSpPr>
          <p:nvPr>
            <p:ph type="body" idx="1"/>
          </p:nvPr>
        </p:nvSpPr>
        <p:spPr>
          <a:xfrm>
            <a:off x="972600" y="3030517"/>
            <a:ext cx="10251300" cy="21072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Clr>
                <a:schemeClr val="lt1"/>
              </a:buClr>
              <a:buSzPts val="1700"/>
              <a:buChar char="●"/>
              <a:defRPr>
                <a:solidFill>
                  <a:schemeClr val="lt1"/>
                </a:solidFill>
              </a:defRPr>
            </a:lvl1pPr>
            <a:lvl2pPr marL="914400" lvl="1" indent="-323850" algn="l">
              <a:lnSpc>
                <a:spcPct val="115000"/>
              </a:lnSpc>
              <a:spcBef>
                <a:spcPts val="0"/>
              </a:spcBef>
              <a:spcAft>
                <a:spcPts val="0"/>
              </a:spcAft>
              <a:buClr>
                <a:schemeClr val="lt1"/>
              </a:buClr>
              <a:buSzPts val="1500"/>
              <a:buChar char="○"/>
              <a:defRPr>
                <a:solidFill>
                  <a:schemeClr val="lt1"/>
                </a:solidFill>
              </a:defRPr>
            </a:lvl2pPr>
            <a:lvl3pPr marL="1371600" lvl="2" indent="-323850" algn="l">
              <a:lnSpc>
                <a:spcPct val="115000"/>
              </a:lnSpc>
              <a:spcBef>
                <a:spcPts val="0"/>
              </a:spcBef>
              <a:spcAft>
                <a:spcPts val="0"/>
              </a:spcAft>
              <a:buClr>
                <a:schemeClr val="lt1"/>
              </a:buClr>
              <a:buSzPts val="1500"/>
              <a:buChar char="■"/>
              <a:defRPr>
                <a:solidFill>
                  <a:schemeClr val="lt1"/>
                </a:solidFill>
              </a:defRPr>
            </a:lvl3pPr>
            <a:lvl4pPr marL="1828800" lvl="3" indent="-323850" algn="l">
              <a:lnSpc>
                <a:spcPct val="115000"/>
              </a:lnSpc>
              <a:spcBef>
                <a:spcPts val="0"/>
              </a:spcBef>
              <a:spcAft>
                <a:spcPts val="0"/>
              </a:spcAft>
              <a:buClr>
                <a:schemeClr val="lt1"/>
              </a:buClr>
              <a:buSzPts val="1500"/>
              <a:buChar char="●"/>
              <a:defRPr>
                <a:solidFill>
                  <a:schemeClr val="lt1"/>
                </a:solidFill>
              </a:defRPr>
            </a:lvl4pPr>
            <a:lvl5pPr marL="2286000" lvl="4" indent="-323850" algn="l">
              <a:lnSpc>
                <a:spcPct val="115000"/>
              </a:lnSpc>
              <a:spcBef>
                <a:spcPts val="0"/>
              </a:spcBef>
              <a:spcAft>
                <a:spcPts val="0"/>
              </a:spcAft>
              <a:buClr>
                <a:schemeClr val="lt1"/>
              </a:buClr>
              <a:buSzPts val="1500"/>
              <a:buChar char="○"/>
              <a:defRPr>
                <a:solidFill>
                  <a:schemeClr val="lt1"/>
                </a:solidFill>
              </a:defRPr>
            </a:lvl5pPr>
            <a:lvl6pPr marL="2743200" lvl="5" indent="-323850" algn="l">
              <a:lnSpc>
                <a:spcPct val="115000"/>
              </a:lnSpc>
              <a:spcBef>
                <a:spcPts val="0"/>
              </a:spcBef>
              <a:spcAft>
                <a:spcPts val="0"/>
              </a:spcAft>
              <a:buClr>
                <a:schemeClr val="lt1"/>
              </a:buClr>
              <a:buSzPts val="1500"/>
              <a:buChar char="■"/>
              <a:defRPr>
                <a:solidFill>
                  <a:schemeClr val="lt1"/>
                </a:solidFill>
              </a:defRPr>
            </a:lvl6pPr>
            <a:lvl7pPr marL="3200400" lvl="6" indent="-323850" algn="l">
              <a:lnSpc>
                <a:spcPct val="115000"/>
              </a:lnSpc>
              <a:spcBef>
                <a:spcPts val="0"/>
              </a:spcBef>
              <a:spcAft>
                <a:spcPts val="0"/>
              </a:spcAft>
              <a:buClr>
                <a:schemeClr val="lt1"/>
              </a:buClr>
              <a:buSzPts val="1500"/>
              <a:buChar char="●"/>
              <a:defRPr>
                <a:solidFill>
                  <a:schemeClr val="lt1"/>
                </a:solidFill>
              </a:defRPr>
            </a:lvl7pPr>
            <a:lvl8pPr marL="3657600" lvl="7" indent="-323850" algn="l">
              <a:lnSpc>
                <a:spcPct val="115000"/>
              </a:lnSpc>
              <a:spcBef>
                <a:spcPts val="0"/>
              </a:spcBef>
              <a:spcAft>
                <a:spcPts val="0"/>
              </a:spcAft>
              <a:buClr>
                <a:schemeClr val="lt1"/>
              </a:buClr>
              <a:buSzPts val="1500"/>
              <a:buChar char="○"/>
              <a:defRPr>
                <a:solidFill>
                  <a:schemeClr val="lt1"/>
                </a:solidFill>
              </a:defRPr>
            </a:lvl8pPr>
            <a:lvl9pPr marL="4114800" lvl="8" indent="-323850" algn="l">
              <a:lnSpc>
                <a:spcPct val="115000"/>
              </a:lnSpc>
              <a:spcBef>
                <a:spcPts val="0"/>
              </a:spcBef>
              <a:spcAft>
                <a:spcPts val="0"/>
              </a:spcAft>
              <a:buClr>
                <a:schemeClr val="lt1"/>
              </a:buClr>
              <a:buSzPts val="1500"/>
              <a:buChar char="■"/>
              <a:defRPr>
                <a:solidFill>
                  <a:schemeClr val="lt1"/>
                </a:solidFill>
              </a:defRPr>
            </a:lvl9pPr>
          </a:lstStyle>
          <a:p>
            <a:endParaRPr/>
          </a:p>
        </p:txBody>
      </p:sp>
      <p:sp>
        <p:nvSpPr>
          <p:cNvPr id="85" name="Google Shape;85;gc055fd28e6_0_75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6"/>
        <p:cNvGrpSpPr/>
        <p:nvPr/>
      </p:nvGrpSpPr>
      <p:grpSpPr>
        <a:xfrm>
          <a:off x="0" y="0"/>
          <a:ext cx="0" cy="0"/>
          <a:chOff x="0" y="0"/>
          <a:chExt cx="0" cy="0"/>
        </a:xfrm>
      </p:grpSpPr>
      <p:sp>
        <p:nvSpPr>
          <p:cNvPr id="87" name="Google Shape;87;gc055fd28e6_0_75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gc055fd28e6_0_76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19" name="Google Shape;19;gc055fd28e6_0_760"/>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1600"/>
              </a:spcAft>
              <a:buClr>
                <a:schemeClr val="dk1"/>
              </a:buClr>
              <a:buSzPts val="1800"/>
              <a:buChar char="■"/>
              <a:defRPr/>
            </a:lvl9pPr>
          </a:lstStyle>
          <a:p>
            <a:endParaRPr/>
          </a:p>
        </p:txBody>
      </p:sp>
      <p:sp>
        <p:nvSpPr>
          <p:cNvPr id="20" name="Google Shape;20;gc055fd28e6_0_76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 name="Google Shape;21;gc055fd28e6_0_76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 name="Google Shape;22;gc055fd28e6_0_76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3"/>
        <p:cNvGrpSpPr/>
        <p:nvPr/>
      </p:nvGrpSpPr>
      <p:grpSpPr>
        <a:xfrm>
          <a:off x="0" y="0"/>
          <a:ext cx="0" cy="0"/>
          <a:chOff x="0" y="0"/>
          <a:chExt cx="0" cy="0"/>
        </a:xfrm>
      </p:grpSpPr>
      <p:grpSp>
        <p:nvGrpSpPr>
          <p:cNvPr id="24" name="Google Shape;24;gc055fd28e6_0_695"/>
          <p:cNvGrpSpPr/>
          <p:nvPr/>
        </p:nvGrpSpPr>
        <p:grpSpPr>
          <a:xfrm>
            <a:off x="1107036" y="1588427"/>
            <a:ext cx="994316" cy="61102"/>
            <a:chOff x="4580561" y="2589004"/>
            <a:chExt cx="1064464" cy="25200"/>
          </a:xfrm>
        </p:grpSpPr>
        <p:sp>
          <p:nvSpPr>
            <p:cNvPr id="25" name="Google Shape;25;gc055fd28e6_0_695"/>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gc055fd28e6_0_695"/>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gc055fd28e6_0_695"/>
          <p:cNvSpPr txBox="1">
            <a:spLocks noGrp="1"/>
          </p:cNvSpPr>
          <p:nvPr>
            <p:ph type="title"/>
          </p:nvPr>
        </p:nvSpPr>
        <p:spPr>
          <a:xfrm>
            <a:off x="972600" y="1763267"/>
            <a:ext cx="10251300" cy="2024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28" name="Google Shape;28;gc055fd28e6_0_695"/>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gc055fd28e6_0_701"/>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 name="Google Shape;31;gc055fd28e6_0_701"/>
          <p:cNvGrpSpPr/>
          <p:nvPr/>
        </p:nvGrpSpPr>
        <p:grpSpPr>
          <a:xfrm>
            <a:off x="1107036" y="1588427"/>
            <a:ext cx="994316" cy="61102"/>
            <a:chOff x="4580561" y="2589004"/>
            <a:chExt cx="1064464" cy="25200"/>
          </a:xfrm>
        </p:grpSpPr>
        <p:sp>
          <p:nvSpPr>
            <p:cNvPr id="32" name="Google Shape;32;gc055fd28e6_0_701"/>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gc055fd28e6_0_701"/>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gc055fd28e6_0_701"/>
          <p:cNvSpPr txBox="1">
            <a:spLocks noGrp="1"/>
          </p:cNvSpPr>
          <p:nvPr>
            <p:ph type="title"/>
          </p:nvPr>
        </p:nvSpPr>
        <p:spPr>
          <a:xfrm>
            <a:off x="972600" y="1758200"/>
            <a:ext cx="102516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35" name="Google Shape;35;gc055fd28e6_0_701"/>
          <p:cNvSpPr txBox="1">
            <a:spLocks noGrp="1"/>
          </p:cNvSpPr>
          <p:nvPr>
            <p:ph type="body" idx="1"/>
          </p:nvPr>
        </p:nvSpPr>
        <p:spPr>
          <a:xfrm>
            <a:off x="972600" y="2771833"/>
            <a:ext cx="102516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36" name="Google Shape;36;gc055fd28e6_0_70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gc055fd28e6_0_709"/>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 name="Google Shape;39;gc055fd28e6_0_709"/>
          <p:cNvGrpSpPr/>
          <p:nvPr/>
        </p:nvGrpSpPr>
        <p:grpSpPr>
          <a:xfrm>
            <a:off x="1107036" y="1588427"/>
            <a:ext cx="994316" cy="61102"/>
            <a:chOff x="4580561" y="2589004"/>
            <a:chExt cx="1064464" cy="25200"/>
          </a:xfrm>
        </p:grpSpPr>
        <p:sp>
          <p:nvSpPr>
            <p:cNvPr id="40" name="Google Shape;40;gc055fd28e6_0_70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gc055fd28e6_0_70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 name="Google Shape;42;gc055fd28e6_0_709"/>
          <p:cNvSpPr txBox="1">
            <a:spLocks noGrp="1"/>
          </p:cNvSpPr>
          <p:nvPr>
            <p:ph type="title"/>
          </p:nvPr>
        </p:nvSpPr>
        <p:spPr>
          <a:xfrm>
            <a:off x="972600" y="1758200"/>
            <a:ext cx="102513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43" name="Google Shape;43;gc055fd28e6_0_709"/>
          <p:cNvSpPr txBox="1">
            <a:spLocks noGrp="1"/>
          </p:cNvSpPr>
          <p:nvPr>
            <p:ph type="body" idx="1"/>
          </p:nvPr>
        </p:nvSpPr>
        <p:spPr>
          <a:xfrm>
            <a:off x="972434" y="2771833"/>
            <a:ext cx="50325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44" name="Google Shape;44;gc055fd28e6_0_709"/>
          <p:cNvSpPr txBox="1">
            <a:spLocks noGrp="1"/>
          </p:cNvSpPr>
          <p:nvPr>
            <p:ph type="body" idx="2"/>
          </p:nvPr>
        </p:nvSpPr>
        <p:spPr>
          <a:xfrm>
            <a:off x="6191471" y="2771833"/>
            <a:ext cx="5032500" cy="30147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45" name="Google Shape;45;gc055fd28e6_0_709"/>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gc055fd28e6_0_718"/>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 name="Google Shape;48;gc055fd28e6_0_718"/>
          <p:cNvGrpSpPr/>
          <p:nvPr/>
        </p:nvGrpSpPr>
        <p:grpSpPr>
          <a:xfrm>
            <a:off x="1107036" y="1588427"/>
            <a:ext cx="994316" cy="61102"/>
            <a:chOff x="4580561" y="2589004"/>
            <a:chExt cx="1064464" cy="25200"/>
          </a:xfrm>
        </p:grpSpPr>
        <p:sp>
          <p:nvSpPr>
            <p:cNvPr id="49" name="Google Shape;49;gc055fd28e6_0_718"/>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gc055fd28e6_0_718"/>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gc055fd28e6_0_718"/>
          <p:cNvSpPr txBox="1">
            <a:spLocks noGrp="1"/>
          </p:cNvSpPr>
          <p:nvPr>
            <p:ph type="title"/>
          </p:nvPr>
        </p:nvSpPr>
        <p:spPr>
          <a:xfrm>
            <a:off x="972600" y="1758200"/>
            <a:ext cx="10251300" cy="713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52" name="Google Shape;52;gc055fd28e6_0_718"/>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gc055fd28e6_0_72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 name="Google Shape;55;gc055fd28e6_0_725"/>
          <p:cNvGrpSpPr/>
          <p:nvPr/>
        </p:nvGrpSpPr>
        <p:grpSpPr>
          <a:xfrm>
            <a:off x="1107036" y="1588427"/>
            <a:ext cx="994316" cy="61102"/>
            <a:chOff x="4580561" y="2589004"/>
            <a:chExt cx="1064464" cy="25200"/>
          </a:xfrm>
        </p:grpSpPr>
        <p:sp>
          <p:nvSpPr>
            <p:cNvPr id="56" name="Google Shape;56;gc055fd28e6_0_72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gc055fd28e6_0_72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Google Shape;58;gc055fd28e6_0_725"/>
          <p:cNvSpPr txBox="1">
            <a:spLocks noGrp="1"/>
          </p:cNvSpPr>
          <p:nvPr>
            <p:ph type="title"/>
          </p:nvPr>
        </p:nvSpPr>
        <p:spPr>
          <a:xfrm>
            <a:off x="973333" y="1758200"/>
            <a:ext cx="4401300" cy="18420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59" name="Google Shape;59;gc055fd28e6_0_725"/>
          <p:cNvSpPr txBox="1">
            <a:spLocks noGrp="1"/>
          </p:cNvSpPr>
          <p:nvPr>
            <p:ph type="body" idx="1"/>
          </p:nvPr>
        </p:nvSpPr>
        <p:spPr>
          <a:xfrm>
            <a:off x="961633" y="3708967"/>
            <a:ext cx="4401300" cy="21300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60" name="Google Shape;60;gc055fd28e6_0_725"/>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61"/>
        <p:cNvGrpSpPr/>
        <p:nvPr/>
      </p:nvGrpSpPr>
      <p:grpSpPr>
        <a:xfrm>
          <a:off x="0" y="0"/>
          <a:ext cx="0" cy="0"/>
          <a:chOff x="0" y="0"/>
          <a:chExt cx="0" cy="0"/>
        </a:xfrm>
      </p:grpSpPr>
      <p:grpSp>
        <p:nvGrpSpPr>
          <p:cNvPr id="62" name="Google Shape;62;gc055fd28e6_0_733"/>
          <p:cNvGrpSpPr/>
          <p:nvPr/>
        </p:nvGrpSpPr>
        <p:grpSpPr>
          <a:xfrm>
            <a:off x="1107036" y="5558926"/>
            <a:ext cx="994316" cy="61102"/>
            <a:chOff x="4580561" y="2589004"/>
            <a:chExt cx="1064464" cy="25200"/>
          </a:xfrm>
        </p:grpSpPr>
        <p:sp>
          <p:nvSpPr>
            <p:cNvPr id="63" name="Google Shape;63;gc055fd28e6_0_73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gc055fd28e6_0_73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 name="Google Shape;65;gc055fd28e6_0_733"/>
          <p:cNvSpPr txBox="1">
            <a:spLocks noGrp="1"/>
          </p:cNvSpPr>
          <p:nvPr>
            <p:ph type="title"/>
          </p:nvPr>
        </p:nvSpPr>
        <p:spPr>
          <a:xfrm>
            <a:off x="972600" y="1152400"/>
            <a:ext cx="9361500" cy="3980100"/>
          </a:xfrm>
          <a:prstGeom prst="rect">
            <a:avLst/>
          </a:prstGeom>
          <a:noFill/>
          <a:ln>
            <a:noFill/>
          </a:ln>
        </p:spPr>
        <p:txBody>
          <a:bodyPr spcFirstLastPara="1" wrap="square" lIns="121900" tIns="121900" rIns="121900" bIns="121900" anchor="ctr"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66" name="Google Shape;66;gc055fd28e6_0_733"/>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gc055fd28e6_0_73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9" name="Google Shape;69;gc055fd28e6_0_739"/>
          <p:cNvGrpSpPr/>
          <p:nvPr/>
        </p:nvGrpSpPr>
        <p:grpSpPr>
          <a:xfrm>
            <a:off x="1107036" y="1588427"/>
            <a:ext cx="994316" cy="61102"/>
            <a:chOff x="4580561" y="2589004"/>
            <a:chExt cx="1064464" cy="25200"/>
          </a:xfrm>
        </p:grpSpPr>
        <p:sp>
          <p:nvSpPr>
            <p:cNvPr id="70" name="Google Shape;70;gc055fd28e6_0_73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gc055fd28e6_0_73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 name="Google Shape;72;gc055fd28e6_0_739"/>
          <p:cNvSpPr txBox="1">
            <a:spLocks noGrp="1"/>
          </p:cNvSpPr>
          <p:nvPr>
            <p:ph type="title"/>
          </p:nvPr>
        </p:nvSpPr>
        <p:spPr>
          <a:xfrm>
            <a:off x="973333" y="1758200"/>
            <a:ext cx="4401300" cy="22497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500"/>
              <a:buNone/>
              <a:defRPr sz="3500"/>
            </a:lvl2pPr>
            <a:lvl3pPr lvl="2" algn="l">
              <a:lnSpc>
                <a:spcPct val="100000"/>
              </a:lnSpc>
              <a:spcBef>
                <a:spcPts val="0"/>
              </a:spcBef>
              <a:spcAft>
                <a:spcPts val="0"/>
              </a:spcAft>
              <a:buSzPts val="3500"/>
              <a:buNone/>
              <a:defRPr sz="3500"/>
            </a:lvl3pPr>
            <a:lvl4pPr lvl="3" algn="l">
              <a:lnSpc>
                <a:spcPct val="100000"/>
              </a:lnSpc>
              <a:spcBef>
                <a:spcPts val="0"/>
              </a:spcBef>
              <a:spcAft>
                <a:spcPts val="0"/>
              </a:spcAft>
              <a:buSzPts val="3500"/>
              <a:buNone/>
              <a:defRPr sz="3500"/>
            </a:lvl4pPr>
            <a:lvl5pPr lvl="4" algn="l">
              <a:lnSpc>
                <a:spcPct val="100000"/>
              </a:lnSpc>
              <a:spcBef>
                <a:spcPts val="0"/>
              </a:spcBef>
              <a:spcAft>
                <a:spcPts val="0"/>
              </a:spcAft>
              <a:buSzPts val="3500"/>
              <a:buNone/>
              <a:defRPr sz="3500"/>
            </a:lvl5pPr>
            <a:lvl6pPr lvl="5" algn="l">
              <a:lnSpc>
                <a:spcPct val="100000"/>
              </a:lnSpc>
              <a:spcBef>
                <a:spcPts val="0"/>
              </a:spcBef>
              <a:spcAft>
                <a:spcPts val="0"/>
              </a:spcAft>
              <a:buSzPts val="3500"/>
              <a:buNone/>
              <a:defRPr sz="3500"/>
            </a:lvl6pPr>
            <a:lvl7pPr lvl="6" algn="l">
              <a:lnSpc>
                <a:spcPct val="100000"/>
              </a:lnSpc>
              <a:spcBef>
                <a:spcPts val="0"/>
              </a:spcBef>
              <a:spcAft>
                <a:spcPts val="0"/>
              </a:spcAft>
              <a:buSzPts val="3500"/>
              <a:buNone/>
              <a:defRPr sz="3500"/>
            </a:lvl7pPr>
            <a:lvl8pPr lvl="7" algn="l">
              <a:lnSpc>
                <a:spcPct val="100000"/>
              </a:lnSpc>
              <a:spcBef>
                <a:spcPts val="0"/>
              </a:spcBef>
              <a:spcAft>
                <a:spcPts val="0"/>
              </a:spcAft>
              <a:buSzPts val="3500"/>
              <a:buNone/>
              <a:defRPr sz="3500"/>
            </a:lvl8pPr>
            <a:lvl9pPr lvl="8" algn="l">
              <a:lnSpc>
                <a:spcPct val="100000"/>
              </a:lnSpc>
              <a:spcBef>
                <a:spcPts val="0"/>
              </a:spcBef>
              <a:spcAft>
                <a:spcPts val="0"/>
              </a:spcAft>
              <a:buSzPts val="3500"/>
              <a:buNone/>
              <a:defRPr sz="3500"/>
            </a:lvl9pPr>
          </a:lstStyle>
          <a:p>
            <a:endParaRPr/>
          </a:p>
        </p:txBody>
      </p:sp>
      <p:sp>
        <p:nvSpPr>
          <p:cNvPr id="73" name="Google Shape;73;gc055fd28e6_0_739"/>
          <p:cNvSpPr txBox="1">
            <a:spLocks noGrp="1"/>
          </p:cNvSpPr>
          <p:nvPr>
            <p:ph type="subTitle" idx="1"/>
          </p:nvPr>
        </p:nvSpPr>
        <p:spPr>
          <a:xfrm>
            <a:off x="966600" y="4215367"/>
            <a:ext cx="4401300" cy="10119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74" name="Google Shape;74;gc055fd28e6_0_739"/>
          <p:cNvSpPr txBox="1">
            <a:spLocks noGrp="1"/>
          </p:cNvSpPr>
          <p:nvPr>
            <p:ph type="body" idx="2"/>
          </p:nvPr>
        </p:nvSpPr>
        <p:spPr>
          <a:xfrm>
            <a:off x="6898967" y="1803500"/>
            <a:ext cx="4499100" cy="4034100"/>
          </a:xfrm>
          <a:prstGeom prst="rect">
            <a:avLst/>
          </a:prstGeom>
          <a:noFill/>
          <a:ln>
            <a:noFill/>
          </a:ln>
        </p:spPr>
        <p:txBody>
          <a:bodyPr spcFirstLastPara="1" wrap="square" lIns="121900" tIns="121900" rIns="121900" bIns="121900" anchor="t" anchorCtr="0">
            <a:normAutofit/>
          </a:bodyPr>
          <a:lstStyle>
            <a:lvl1pPr marL="457200" lvl="0" indent="-336550" algn="l">
              <a:lnSpc>
                <a:spcPct val="115000"/>
              </a:lnSpc>
              <a:spcBef>
                <a:spcPts val="0"/>
              </a:spcBef>
              <a:spcAft>
                <a:spcPts val="0"/>
              </a:spcAft>
              <a:buSzPts val="1700"/>
              <a:buChar char="●"/>
              <a:defRPr/>
            </a:lvl1pPr>
            <a:lvl2pPr marL="914400" lvl="1" indent="-323850" algn="l">
              <a:lnSpc>
                <a:spcPct val="115000"/>
              </a:lnSpc>
              <a:spcBef>
                <a:spcPts val="0"/>
              </a:spcBef>
              <a:spcAft>
                <a:spcPts val="0"/>
              </a:spcAft>
              <a:buSzPts val="1500"/>
              <a:buChar char="○"/>
              <a:defRPr/>
            </a:lvl2pPr>
            <a:lvl3pPr marL="1371600" lvl="2" indent="-323850" algn="l">
              <a:lnSpc>
                <a:spcPct val="115000"/>
              </a:lnSpc>
              <a:spcBef>
                <a:spcPts val="0"/>
              </a:spcBef>
              <a:spcAft>
                <a:spcPts val="0"/>
              </a:spcAft>
              <a:buSzPts val="1500"/>
              <a:buChar char="■"/>
              <a:defRPr/>
            </a:lvl3pPr>
            <a:lvl4pPr marL="1828800" lvl="3" indent="-323850" algn="l">
              <a:lnSpc>
                <a:spcPct val="115000"/>
              </a:lnSpc>
              <a:spcBef>
                <a:spcPts val="0"/>
              </a:spcBef>
              <a:spcAft>
                <a:spcPts val="0"/>
              </a:spcAft>
              <a:buSzPts val="1500"/>
              <a:buChar char="●"/>
              <a:defRPr/>
            </a:lvl4pPr>
            <a:lvl5pPr marL="2286000" lvl="4" indent="-323850" algn="l">
              <a:lnSpc>
                <a:spcPct val="115000"/>
              </a:lnSpc>
              <a:spcBef>
                <a:spcPts val="0"/>
              </a:spcBef>
              <a:spcAft>
                <a:spcPts val="0"/>
              </a:spcAft>
              <a:buSzPts val="1500"/>
              <a:buChar char="○"/>
              <a:defRPr/>
            </a:lvl5pPr>
            <a:lvl6pPr marL="2743200" lvl="5" indent="-323850" algn="l">
              <a:lnSpc>
                <a:spcPct val="115000"/>
              </a:lnSpc>
              <a:spcBef>
                <a:spcPts val="0"/>
              </a:spcBef>
              <a:spcAft>
                <a:spcPts val="0"/>
              </a:spcAft>
              <a:buSzPts val="1500"/>
              <a:buChar char="■"/>
              <a:defRPr/>
            </a:lvl6pPr>
            <a:lvl7pPr marL="3200400" lvl="6" indent="-323850" algn="l">
              <a:lnSpc>
                <a:spcPct val="115000"/>
              </a:lnSpc>
              <a:spcBef>
                <a:spcPts val="0"/>
              </a:spcBef>
              <a:spcAft>
                <a:spcPts val="0"/>
              </a:spcAft>
              <a:buSzPts val="1500"/>
              <a:buChar char="●"/>
              <a:defRPr/>
            </a:lvl7pPr>
            <a:lvl8pPr marL="3657600" lvl="7" indent="-323850" algn="l">
              <a:lnSpc>
                <a:spcPct val="115000"/>
              </a:lnSpc>
              <a:spcBef>
                <a:spcPts val="0"/>
              </a:spcBef>
              <a:spcAft>
                <a:spcPts val="0"/>
              </a:spcAft>
              <a:buSzPts val="1500"/>
              <a:buChar char="○"/>
              <a:defRPr/>
            </a:lvl8pPr>
            <a:lvl9pPr marL="4114800" lvl="8" indent="-323850" algn="l">
              <a:lnSpc>
                <a:spcPct val="115000"/>
              </a:lnSpc>
              <a:spcBef>
                <a:spcPts val="0"/>
              </a:spcBef>
              <a:spcAft>
                <a:spcPts val="0"/>
              </a:spcAft>
              <a:buSzPts val="1500"/>
              <a:buChar char="■"/>
              <a:defRPr/>
            </a:lvl9pPr>
          </a:lstStyle>
          <a:p>
            <a:endParaRPr/>
          </a:p>
        </p:txBody>
      </p:sp>
      <p:sp>
        <p:nvSpPr>
          <p:cNvPr id="75" name="Google Shape;75;gc055fd28e6_0_739"/>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gc055fd28e6_0_68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marR="0" lvl="0"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700"/>
              <a:buFont typeface="Raleway"/>
              <a:buNone/>
              <a:defRPr sz="3700" b="1" i="0" u="none" strike="noStrike" cap="none">
                <a:solidFill>
                  <a:schemeClr val="dk2"/>
                </a:solidFill>
                <a:latin typeface="Raleway"/>
                <a:ea typeface="Raleway"/>
                <a:cs typeface="Raleway"/>
                <a:sym typeface="Raleway"/>
              </a:defRPr>
            </a:lvl9pPr>
          </a:lstStyle>
          <a:p>
            <a:endParaRPr/>
          </a:p>
        </p:txBody>
      </p:sp>
      <p:sp>
        <p:nvSpPr>
          <p:cNvPr id="7" name="Google Shape;7;gc055fd28e6_0_68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marR="0" lvl="0" indent="-336550" algn="l" rtl="0">
              <a:lnSpc>
                <a:spcPct val="115000"/>
              </a:lnSpc>
              <a:spcBef>
                <a:spcPts val="0"/>
              </a:spcBef>
              <a:spcAft>
                <a:spcPts val="0"/>
              </a:spcAft>
              <a:buClr>
                <a:schemeClr val="accent1"/>
              </a:buClr>
              <a:buSzPts val="1700"/>
              <a:buFont typeface="Lato"/>
              <a:buChar char="●"/>
              <a:defRPr sz="1700" b="0" i="0" u="none" strike="noStrike" cap="none">
                <a:solidFill>
                  <a:schemeClr val="accent1"/>
                </a:solidFill>
                <a:latin typeface="Lato"/>
                <a:ea typeface="Lato"/>
                <a:cs typeface="Lato"/>
                <a:sym typeface="Lato"/>
              </a:defRPr>
            </a:lvl1pPr>
            <a:lvl2pPr marL="914400" marR="0" lvl="1"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2pPr>
            <a:lvl3pPr marL="1371600" marR="0" lvl="2"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3pPr>
            <a:lvl4pPr marL="1828800" marR="0" lvl="3"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4pPr>
            <a:lvl5pPr marL="2286000" marR="0" lvl="4"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5pPr>
            <a:lvl6pPr marL="2743200" marR="0" lvl="5"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6pPr>
            <a:lvl7pPr marL="3200400" marR="0" lvl="6"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7pPr>
            <a:lvl8pPr marL="3657600" marR="0" lvl="7"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8pPr>
            <a:lvl9pPr marL="4114800" marR="0" lvl="8" indent="-323850" algn="l" rtl="0">
              <a:lnSpc>
                <a:spcPct val="115000"/>
              </a:lnSpc>
              <a:spcBef>
                <a:spcPts val="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9pPr>
          </a:lstStyle>
          <a:p>
            <a:endParaRPr/>
          </a:p>
        </p:txBody>
      </p:sp>
      <p:sp>
        <p:nvSpPr>
          <p:cNvPr id="8" name="Google Shape;8;gc055fd28e6_0_683"/>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6.png"/><Relationship Id="rId5" Type="http://schemas.openxmlformats.org/officeDocument/2006/relationships/hyperlink" Target="https://docs.phpmyadmin.net/en/latest/"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hyperlink" Target="https://packagist.org/packages/kunalvarma05/dropbox-php-sdk"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packagist.org/packages/krizalys/onedrive-php-sdk" TargetMode="External"/><Relationship Id="rId5" Type="http://schemas.openxmlformats.org/officeDocument/2006/relationships/hyperlink" Target="https://packagist.org/packages/google/apiclient" TargetMode="Externa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image" Target="../media/image1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8.png"/><Relationship Id="rId5" Type="http://schemas.openxmlformats.org/officeDocument/2006/relationships/hyperlink" Target="https://drive.google.com/drive/folders/10xmFBxXPtOROnOqenXgZKCkG5xcQF3pJ?usp=sharing" TargetMode="Externa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s.google.com/drive/api/v3/about-sdk"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oauth.net/2/" TargetMode="External"/><Relationship Id="rId5" Type="http://schemas.openxmlformats.org/officeDocument/2006/relationships/hyperlink" Target="https://www.dropbox.com/developers/reference/getting-started" TargetMode="External"/><Relationship Id="rId4" Type="http://schemas.openxmlformats.org/officeDocument/2006/relationships/hyperlink" Target="https://docs.microsoft.com/en-us/onedrive/developer/rest-api/getting-started/?view=odsp-graph-onlin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864050" y="2151146"/>
            <a:ext cx="10250700" cy="1062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EZ-Drive</a:t>
            </a:r>
            <a:endParaRPr/>
          </a:p>
        </p:txBody>
      </p:sp>
      <p:sp>
        <p:nvSpPr>
          <p:cNvPr id="93" name="Google Shape;93;p1"/>
          <p:cNvSpPr txBox="1">
            <a:spLocks noGrp="1"/>
          </p:cNvSpPr>
          <p:nvPr>
            <p:ph type="subTitle" idx="1"/>
          </p:nvPr>
        </p:nvSpPr>
        <p:spPr>
          <a:xfrm>
            <a:off x="970662" y="3598983"/>
            <a:ext cx="10250700" cy="721500"/>
          </a:xfrm>
          <a:prstGeom prst="rect">
            <a:avLst/>
          </a:prstGeom>
          <a:noFill/>
          <a:ln>
            <a:noFill/>
          </a:ln>
        </p:spPr>
        <p:txBody>
          <a:bodyPr spcFirstLastPara="1" wrap="square" lIns="91425" tIns="45700" rIns="91425" bIns="45700" anchor="t" anchorCtr="0">
            <a:normAutofit fontScale="92500"/>
          </a:bodyPr>
          <a:lstStyle/>
          <a:p>
            <a:pPr marL="0" lvl="0" indent="0" algn="ctr" rtl="0">
              <a:lnSpc>
                <a:spcPct val="90000"/>
              </a:lnSpc>
              <a:spcBef>
                <a:spcPts val="0"/>
              </a:spcBef>
              <a:spcAft>
                <a:spcPts val="0"/>
              </a:spcAft>
              <a:buClr>
                <a:schemeClr val="dk1"/>
              </a:buClr>
              <a:buSzPts val="2400"/>
              <a:buNone/>
            </a:pPr>
            <a:r>
              <a:rPr lang="en-US"/>
              <a:t>Members: Grant Galinger, Josh Phillips, Kyle Spraggins </a:t>
            </a:r>
            <a:endParaRPr/>
          </a:p>
          <a:p>
            <a:pPr marL="0" lvl="0" indent="0" algn="ctr" rtl="0">
              <a:lnSpc>
                <a:spcPct val="90000"/>
              </a:lnSpc>
              <a:spcBef>
                <a:spcPts val="1000"/>
              </a:spcBef>
              <a:spcAft>
                <a:spcPts val="0"/>
              </a:spcAft>
              <a:buClr>
                <a:schemeClr val="dk1"/>
              </a:buClr>
              <a:buSzPts val="2400"/>
              <a:buNone/>
            </a:pPr>
            <a:r>
              <a:rPr lang="en-US"/>
              <a:t>Advisor: Professor Annexstein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bf89126795_0_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55" name="Google Shape;155;gbf89126795_0_29"/>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Once the users desired cloud service accounts have been authorized and connected, they can proceed to the </a:t>
            </a:r>
            <a:r>
              <a:rPr lang="en-US" b="1" dirty="0"/>
              <a:t>Uploads</a:t>
            </a:r>
            <a:r>
              <a:rPr lang="en-US" dirty="0"/>
              <a:t> page. Here, they can either select or </a:t>
            </a:r>
            <a:r>
              <a:rPr lang="en-US" dirty="0" err="1"/>
              <a:t>drag’n’drop</a:t>
            </a:r>
            <a:r>
              <a:rPr lang="en-US" dirty="0"/>
              <a:t> their files to be uploaded.</a:t>
            </a:r>
            <a:endParaRPr dirty="0"/>
          </a:p>
        </p:txBody>
      </p:sp>
      <p:pic>
        <p:nvPicPr>
          <p:cNvPr id="156" name="Google Shape;156;gbf89126795_0_29"/>
          <p:cNvPicPr preferRelativeResize="0"/>
          <p:nvPr/>
        </p:nvPicPr>
        <p:blipFill rotWithShape="1">
          <a:blip r:embed="rId3">
            <a:alphaModFix/>
          </a:blip>
          <a:srcRect r="3920" b="41345"/>
          <a:stretch/>
        </p:blipFill>
        <p:spPr>
          <a:xfrm>
            <a:off x="1618575" y="2861575"/>
            <a:ext cx="8526151" cy="33352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c9d1ed7c6c_0_1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62" name="Google Shape;162;gc9d1ed7c6c_0_16"/>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The account authorization takes place through OAuth 2.0. When a user connects a cloud service account, they are prompted with a login screen for that particular cloud service. A successful login grants our application access to their cloud service account.</a:t>
            </a:r>
            <a:endParaRPr sz="1400" b="1" dirty="0">
              <a:solidFill>
                <a:srgbClr val="FF0000"/>
              </a:solidFill>
            </a:endParaRPr>
          </a:p>
          <a:p>
            <a:pPr marL="457200" lvl="0" indent="0" algn="l" rtl="0">
              <a:lnSpc>
                <a:spcPct val="90000"/>
              </a:lnSpc>
              <a:spcBef>
                <a:spcPts val="1600"/>
              </a:spcBef>
              <a:spcAft>
                <a:spcPts val="0"/>
              </a:spcAft>
              <a:buNone/>
            </a:pPr>
            <a:endParaRPr dirty="0"/>
          </a:p>
        </p:txBody>
      </p:sp>
      <p:pic>
        <p:nvPicPr>
          <p:cNvPr id="163" name="Google Shape;163;gc9d1ed7c6c_0_16"/>
          <p:cNvPicPr preferRelativeResize="0"/>
          <p:nvPr/>
        </p:nvPicPr>
        <p:blipFill rotWithShape="1">
          <a:blip r:embed="rId3">
            <a:alphaModFix/>
          </a:blip>
          <a:srcRect b="5329"/>
          <a:stretch/>
        </p:blipFill>
        <p:spPr>
          <a:xfrm>
            <a:off x="1403625" y="3232500"/>
            <a:ext cx="2866675" cy="3009600"/>
          </a:xfrm>
          <a:prstGeom prst="rect">
            <a:avLst/>
          </a:prstGeom>
          <a:noFill/>
          <a:ln>
            <a:noFill/>
          </a:ln>
          <a:effectLst>
            <a:outerShdw blurRad="57150" dist="66675" dir="5400000" algn="bl" rotWithShape="0">
              <a:srgbClr val="000000">
                <a:alpha val="50000"/>
              </a:srgbClr>
            </a:outerShdw>
          </a:effectLst>
        </p:spPr>
      </p:pic>
      <p:pic>
        <p:nvPicPr>
          <p:cNvPr id="164" name="Google Shape;164;gc9d1ed7c6c_0_16"/>
          <p:cNvPicPr preferRelativeResize="0"/>
          <p:nvPr/>
        </p:nvPicPr>
        <p:blipFill>
          <a:blip r:embed="rId4">
            <a:alphaModFix/>
          </a:blip>
          <a:stretch>
            <a:fillRect/>
          </a:stretch>
        </p:blipFill>
        <p:spPr>
          <a:xfrm>
            <a:off x="4500625" y="3200388"/>
            <a:ext cx="3491483" cy="3073800"/>
          </a:xfrm>
          <a:prstGeom prst="rect">
            <a:avLst/>
          </a:prstGeom>
          <a:noFill/>
          <a:ln>
            <a:noFill/>
          </a:ln>
          <a:effectLst>
            <a:outerShdw blurRad="57150" dist="66675" dir="5400000" algn="bl" rotWithShape="0">
              <a:srgbClr val="000000">
                <a:alpha val="50000"/>
              </a:srgbClr>
            </a:outerShdw>
          </a:effectLst>
        </p:spPr>
      </p:pic>
      <p:sp>
        <p:nvSpPr>
          <p:cNvPr id="165" name="Google Shape;165;gc9d1ed7c6c_0_16"/>
          <p:cNvSpPr txBox="1"/>
          <p:nvPr/>
        </p:nvSpPr>
        <p:spPr>
          <a:xfrm>
            <a:off x="1403625" y="2930675"/>
            <a:ext cx="143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u="sng">
                <a:solidFill>
                  <a:srgbClr val="FF0000"/>
                </a:solidFill>
                <a:latin typeface="Lato"/>
                <a:ea typeface="Lato"/>
                <a:cs typeface="Lato"/>
                <a:sym typeface="Lato"/>
              </a:rPr>
              <a:t>Google Drive</a:t>
            </a:r>
            <a:endParaRPr b="1" u="sng">
              <a:solidFill>
                <a:srgbClr val="FF0000"/>
              </a:solidFill>
              <a:latin typeface="Lato"/>
              <a:ea typeface="Lato"/>
              <a:cs typeface="Lato"/>
              <a:sym typeface="Lato"/>
            </a:endParaRPr>
          </a:p>
        </p:txBody>
      </p:sp>
      <p:sp>
        <p:nvSpPr>
          <p:cNvPr id="166" name="Google Shape;166;gc9d1ed7c6c_0_16"/>
          <p:cNvSpPr txBox="1"/>
          <p:nvPr/>
        </p:nvSpPr>
        <p:spPr>
          <a:xfrm>
            <a:off x="4500625" y="2930675"/>
            <a:ext cx="143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u="sng">
                <a:solidFill>
                  <a:srgbClr val="FF0000"/>
                </a:solidFill>
                <a:latin typeface="Lato"/>
                <a:ea typeface="Lato"/>
                <a:cs typeface="Lato"/>
                <a:sym typeface="Lato"/>
              </a:rPr>
              <a:t>Dropbox</a:t>
            </a:r>
            <a:endParaRPr b="1" u="sng">
              <a:solidFill>
                <a:srgbClr val="FF0000"/>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bf89126795_0_3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72" name="Google Shape;172;gbf89126795_0_37"/>
          <p:cNvSpPr txBox="1">
            <a:spLocks noGrp="1"/>
          </p:cNvSpPr>
          <p:nvPr>
            <p:ph type="body" idx="1"/>
          </p:nvPr>
        </p:nvSpPr>
        <p:spPr>
          <a:xfrm>
            <a:off x="838200" y="158232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After files have been successfully uploaded, a </a:t>
            </a:r>
            <a:r>
              <a:rPr lang="en-US" b="1" dirty="0"/>
              <a:t>Results</a:t>
            </a:r>
            <a:r>
              <a:rPr lang="en-US" dirty="0"/>
              <a:t> page will be displayed showing a list of the files, as well as links to each of the Cloud Services.</a:t>
            </a:r>
            <a:endParaRPr dirty="0"/>
          </a:p>
          <a:p>
            <a:pPr marL="45720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0"/>
              </a:spcAft>
              <a:buSzPts val="1800"/>
              <a:buNone/>
            </a:pPr>
            <a:endParaRPr dirty="0"/>
          </a:p>
          <a:p>
            <a:pPr marL="0" lvl="0" indent="0" algn="l" rtl="0">
              <a:lnSpc>
                <a:spcPct val="90000"/>
              </a:lnSpc>
              <a:spcBef>
                <a:spcPts val="1600"/>
              </a:spcBef>
              <a:spcAft>
                <a:spcPts val="1600"/>
              </a:spcAft>
              <a:buSzPts val="1800"/>
              <a:buNone/>
            </a:pPr>
            <a:endParaRPr dirty="0"/>
          </a:p>
        </p:txBody>
      </p:sp>
      <p:pic>
        <p:nvPicPr>
          <p:cNvPr id="173" name="Google Shape;173;gbf89126795_0_37"/>
          <p:cNvPicPr preferRelativeResize="0"/>
          <p:nvPr/>
        </p:nvPicPr>
        <p:blipFill rotWithShape="1">
          <a:blip r:embed="rId3">
            <a:alphaModFix/>
          </a:blip>
          <a:srcRect r="7552" b="35086"/>
          <a:stretch/>
        </p:blipFill>
        <p:spPr>
          <a:xfrm>
            <a:off x="1977863" y="2782650"/>
            <a:ext cx="8236273" cy="3651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79" name="Google Shape;179;p6"/>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b="1" dirty="0"/>
              <a:t>EZ-Drive</a:t>
            </a:r>
            <a:r>
              <a:rPr lang="en-US" dirty="0"/>
              <a:t> is built primarily on </a:t>
            </a:r>
            <a:r>
              <a:rPr lang="en-US" b="1" dirty="0"/>
              <a:t>PHP</a:t>
            </a:r>
            <a:r>
              <a:rPr lang="en-US" dirty="0"/>
              <a:t> and </a:t>
            </a:r>
            <a:r>
              <a:rPr lang="en-US" b="1" dirty="0"/>
              <a:t>JavaScript</a:t>
            </a:r>
            <a:r>
              <a:rPr lang="en-US" dirty="0"/>
              <a:t> technologies. Our application is powered through a PHP database known as phpMyAdmin, and the design is created through </a:t>
            </a:r>
            <a:r>
              <a:rPr lang="en-US" b="1" dirty="0"/>
              <a:t>HTML</a:t>
            </a:r>
            <a:r>
              <a:rPr lang="en-US" dirty="0"/>
              <a:t> and </a:t>
            </a:r>
            <a:r>
              <a:rPr lang="en-US" b="1" dirty="0"/>
              <a:t>CSS</a:t>
            </a:r>
            <a:r>
              <a:rPr lang="en-US" dirty="0"/>
              <a:t>.</a:t>
            </a:r>
            <a:endParaRPr dirty="0"/>
          </a:p>
          <a:p>
            <a:pPr marL="4572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The Cloud Service APIs are implemented through a technology called </a:t>
            </a:r>
            <a:r>
              <a:rPr lang="en-US" b="1" dirty="0"/>
              <a:t>Composer</a:t>
            </a:r>
            <a:r>
              <a:rPr lang="en-US" dirty="0"/>
              <a:t>. This allows our project to import pre-existing libraries built for utilizing these APIs.  </a:t>
            </a:r>
            <a:endParaRPr dirty="0"/>
          </a:p>
        </p:txBody>
      </p:sp>
      <p:pic>
        <p:nvPicPr>
          <p:cNvPr id="180" name="Google Shape;180;p6"/>
          <p:cNvPicPr preferRelativeResize="0"/>
          <p:nvPr/>
        </p:nvPicPr>
        <p:blipFill rotWithShape="1">
          <a:blip r:embed="rId5">
            <a:alphaModFix/>
          </a:blip>
          <a:srcRect/>
          <a:stretch/>
        </p:blipFill>
        <p:spPr>
          <a:xfrm>
            <a:off x="3272349" y="4027650"/>
            <a:ext cx="2825850" cy="1526200"/>
          </a:xfrm>
          <a:prstGeom prst="rect">
            <a:avLst/>
          </a:prstGeom>
          <a:noFill/>
          <a:ln>
            <a:noFill/>
          </a:ln>
        </p:spPr>
      </p:pic>
      <p:pic>
        <p:nvPicPr>
          <p:cNvPr id="181" name="Google Shape;181;p6"/>
          <p:cNvPicPr preferRelativeResize="0"/>
          <p:nvPr/>
        </p:nvPicPr>
        <p:blipFill rotWithShape="1">
          <a:blip r:embed="rId6">
            <a:alphaModFix/>
          </a:blip>
          <a:srcRect/>
          <a:stretch/>
        </p:blipFill>
        <p:spPr>
          <a:xfrm>
            <a:off x="6702650" y="3556750"/>
            <a:ext cx="2010450" cy="2468000"/>
          </a:xfrm>
          <a:prstGeom prst="rect">
            <a:avLst/>
          </a:prstGeom>
          <a:noFill/>
          <a:ln>
            <a:noFill/>
          </a:ln>
        </p:spPr>
      </p:pic>
      <p:pic>
        <p:nvPicPr>
          <p:cNvPr id="5" name="Audio 4">
            <a:hlinkClick r:id="" action="ppaction://media"/>
            <a:extLst>
              <a:ext uri="{FF2B5EF4-FFF2-40B4-BE49-F238E27FC236}">
                <a16:creationId xmlns:a16="http://schemas.microsoft.com/office/drawing/2014/main" id="{2F8D6842-6937-4130-A528-D96A5A4A98D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065"/>
    </mc:Choice>
    <mc:Fallback>
      <p:transition spd="slow" advTm="17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gbf8dd9c9e6_0_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87" name="Google Shape;187;gbf8dd9c9e6_0_5"/>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highlight>
                  <a:srgbClr val="FFFFFF"/>
                </a:highlight>
              </a:rPr>
              <a:t>PHP </a:t>
            </a:r>
            <a:r>
              <a:rPr lang="en-US" dirty="0">
                <a:highlight>
                  <a:srgbClr val="FFFFFF"/>
                </a:highlight>
              </a:rPr>
              <a:t>is a server-side scripting language that is used to develop static/dynamic websites or web applications. </a:t>
            </a:r>
            <a:endParaRPr dirty="0">
              <a:highlight>
                <a:srgbClr val="FFFFFF"/>
              </a:highlight>
            </a:endParaRPr>
          </a:p>
          <a:p>
            <a:pPr marL="0" lvl="0" indent="0" algn="l" rtl="0">
              <a:lnSpc>
                <a:spcPct val="90000"/>
              </a:lnSpc>
              <a:spcBef>
                <a:spcPts val="1600"/>
              </a:spcBef>
              <a:spcAft>
                <a:spcPts val="0"/>
              </a:spcAft>
              <a:buSzPts val="1800"/>
              <a:buNone/>
            </a:pP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Our application uses </a:t>
            </a:r>
            <a:r>
              <a:rPr lang="en-US" b="1" dirty="0">
                <a:highlight>
                  <a:srgbClr val="FFFFFF"/>
                </a:highlight>
              </a:rPr>
              <a:t>PHP</a:t>
            </a:r>
            <a:r>
              <a:rPr lang="en-US" dirty="0">
                <a:highlight>
                  <a:srgbClr val="FFFFFF"/>
                </a:highlight>
              </a:rPr>
              <a:t> for:</a:t>
            </a:r>
            <a:endParaRPr dirty="0">
              <a:highlight>
                <a:srgbClr val="FFFFFF"/>
              </a:highlight>
            </a:endParaRPr>
          </a:p>
          <a:p>
            <a:pPr marL="457200" lvl="0" indent="-342900" algn="l" rtl="0">
              <a:lnSpc>
                <a:spcPct val="90000"/>
              </a:lnSpc>
              <a:spcBef>
                <a:spcPts val="1600"/>
              </a:spcBef>
              <a:spcAft>
                <a:spcPts val="0"/>
              </a:spcAft>
              <a:buClr>
                <a:srgbClr val="222222"/>
              </a:buClr>
              <a:buSzPts val="1800"/>
              <a:buChar char="●"/>
            </a:pPr>
            <a:r>
              <a:rPr lang="en-US" dirty="0">
                <a:highlight>
                  <a:srgbClr val="FFFFFF"/>
                </a:highlight>
              </a:rPr>
              <a:t>Cloud Service API integration</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Creating and displaying user account information</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Creating user Sessions</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Uploading user files (in combination with </a:t>
            </a:r>
            <a:r>
              <a:rPr lang="en-US" b="1" dirty="0">
                <a:highlight>
                  <a:srgbClr val="FFFFFF"/>
                </a:highlight>
              </a:rPr>
              <a:t>Dropzone.js</a:t>
            </a:r>
            <a:r>
              <a:rPr lang="en-US" dirty="0">
                <a:highlight>
                  <a:srgbClr val="FFFFFF"/>
                </a:highlight>
              </a:rPr>
              <a:t>)</a:t>
            </a:r>
            <a:endParaRPr dirty="0">
              <a:highlight>
                <a:srgbClr val="FFFFFF"/>
              </a:highlight>
            </a:endParaRPr>
          </a:p>
          <a:p>
            <a:pPr marL="457200" lvl="0" indent="-342900" algn="l" rtl="0">
              <a:lnSpc>
                <a:spcPct val="90000"/>
              </a:lnSpc>
              <a:spcBef>
                <a:spcPts val="0"/>
              </a:spcBef>
              <a:spcAft>
                <a:spcPts val="0"/>
              </a:spcAft>
              <a:buClr>
                <a:srgbClr val="222222"/>
              </a:buClr>
              <a:buSzPts val="1800"/>
              <a:buChar char="●"/>
            </a:pPr>
            <a:r>
              <a:rPr lang="en-US" dirty="0">
                <a:highlight>
                  <a:srgbClr val="FFFFFF"/>
                </a:highlight>
              </a:rPr>
              <a:t>Transferring data to and from our database</a:t>
            </a:r>
            <a:endParaRPr dirty="0">
              <a:highlight>
                <a:srgbClr val="FFFFFF"/>
              </a:highlight>
            </a:endParaRPr>
          </a:p>
        </p:txBody>
      </p:sp>
      <p:pic>
        <p:nvPicPr>
          <p:cNvPr id="2" name="Audio 1">
            <a:hlinkClick r:id="" action="ppaction://media"/>
            <a:extLst>
              <a:ext uri="{FF2B5EF4-FFF2-40B4-BE49-F238E27FC236}">
                <a16:creationId xmlns:a16="http://schemas.microsoft.com/office/drawing/2014/main" id="{713F76AA-086F-4BBC-A6B8-D9A3EC5514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495"/>
    </mc:Choice>
    <mc:Fallback>
      <p:transition spd="slow" advTm="18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bf8dd9c9e6_0_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193" name="Google Shape;193;gbf8dd9c9e6_0_13"/>
          <p:cNvSpPr txBox="1">
            <a:spLocks noGrp="1"/>
          </p:cNvSpPr>
          <p:nvPr>
            <p:ph type="body" idx="1"/>
          </p:nvPr>
        </p:nvSpPr>
        <p:spPr>
          <a:xfrm>
            <a:off x="838200" y="1450650"/>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highlight>
                  <a:srgbClr val="FFFFFF"/>
                </a:highlight>
              </a:rPr>
              <a:t>Our application is powered through the PHP database known as phpMyAdmin. Here, all of our user data is stored, as well as the authorization data for each of the Cloud Services our users are connected to. </a:t>
            </a:r>
            <a:endParaRPr dirty="0">
              <a:highlight>
                <a:srgbClr val="FFFFFF"/>
              </a:highlight>
            </a:endParaRPr>
          </a:p>
          <a:p>
            <a:pPr marL="0" lvl="0" indent="0" algn="l" rtl="0">
              <a:lnSpc>
                <a:spcPct val="90000"/>
              </a:lnSpc>
              <a:spcBef>
                <a:spcPts val="0"/>
              </a:spcBef>
              <a:spcAft>
                <a:spcPts val="0"/>
              </a:spcAft>
              <a:buSzPts val="1800"/>
              <a:buNone/>
            </a:pPr>
            <a:endParaRPr dirty="0">
              <a:highlight>
                <a:srgbClr val="FFFFFF"/>
              </a:highlight>
            </a:endParaRPr>
          </a:p>
          <a:p>
            <a:pPr marL="0" lvl="0" indent="0" algn="l" rtl="0">
              <a:lnSpc>
                <a:spcPct val="90000"/>
              </a:lnSpc>
              <a:spcBef>
                <a:spcPts val="0"/>
              </a:spcBef>
              <a:spcAft>
                <a:spcPts val="0"/>
              </a:spcAft>
              <a:buSzPts val="1800"/>
              <a:buNone/>
            </a:pPr>
            <a:r>
              <a:rPr lang="en-US" dirty="0">
                <a:highlight>
                  <a:srgbClr val="FFFFFF"/>
                </a:highlight>
              </a:rPr>
              <a:t>MySQL is used to interact with that data stored in our database.</a:t>
            </a:r>
            <a:endParaRPr dirty="0">
              <a:highlight>
                <a:srgbClr val="FFFFFF"/>
              </a:highlight>
            </a:endParaRPr>
          </a:p>
          <a:p>
            <a:pPr marL="457200" lvl="0" indent="-342900" algn="l" rtl="0">
              <a:lnSpc>
                <a:spcPct val="90000"/>
              </a:lnSpc>
              <a:spcBef>
                <a:spcPts val="1600"/>
              </a:spcBef>
              <a:spcAft>
                <a:spcPts val="0"/>
              </a:spcAft>
              <a:buClr>
                <a:srgbClr val="222222"/>
              </a:buClr>
              <a:buSzPts val="1800"/>
              <a:buChar char="●"/>
            </a:pPr>
            <a:r>
              <a:rPr lang="en-US" dirty="0">
                <a:highlight>
                  <a:srgbClr val="FFFFFF"/>
                </a:highlight>
              </a:rPr>
              <a:t>PHP Documentation: </a:t>
            </a:r>
            <a:r>
              <a:rPr lang="en-US" u="sng" dirty="0">
                <a:highlight>
                  <a:srgbClr val="FFFFFF"/>
                </a:highlight>
                <a:hlinkClick r:id="rId5">
                  <a:extLst>
                    <a:ext uri="{A12FA001-AC4F-418D-AE19-62706E023703}">
                      <ahyp:hlinkClr xmlns:ahyp="http://schemas.microsoft.com/office/drawing/2018/hyperlinkcolor" val="tx"/>
                    </a:ext>
                  </a:extLst>
                </a:hlinkClick>
              </a:rPr>
              <a:t>Welcome to phpMyAdmin's documentation! — phpMyAdmin 5.2.0-dev documentation</a:t>
            </a:r>
            <a:endParaRPr dirty="0">
              <a:highlight>
                <a:srgbClr val="FFFFFF"/>
              </a:highlight>
            </a:endParaRPr>
          </a:p>
        </p:txBody>
      </p:sp>
      <p:pic>
        <p:nvPicPr>
          <p:cNvPr id="194" name="Google Shape;194;gbf8dd9c9e6_0_13"/>
          <p:cNvPicPr preferRelativeResize="0"/>
          <p:nvPr/>
        </p:nvPicPr>
        <p:blipFill rotWithShape="1">
          <a:blip r:embed="rId6">
            <a:alphaModFix/>
          </a:blip>
          <a:srcRect/>
          <a:stretch/>
        </p:blipFill>
        <p:spPr>
          <a:xfrm>
            <a:off x="1495725" y="3497225"/>
            <a:ext cx="4483749" cy="2353975"/>
          </a:xfrm>
          <a:prstGeom prst="rect">
            <a:avLst/>
          </a:prstGeom>
          <a:noFill/>
          <a:ln>
            <a:noFill/>
          </a:ln>
        </p:spPr>
      </p:pic>
      <p:pic>
        <p:nvPicPr>
          <p:cNvPr id="195" name="Google Shape;195;gbf8dd9c9e6_0_13"/>
          <p:cNvPicPr preferRelativeResize="0"/>
          <p:nvPr/>
        </p:nvPicPr>
        <p:blipFill>
          <a:blip r:embed="rId7">
            <a:alphaModFix/>
          </a:blip>
          <a:stretch>
            <a:fillRect/>
          </a:stretch>
        </p:blipFill>
        <p:spPr>
          <a:xfrm>
            <a:off x="6330625" y="3921213"/>
            <a:ext cx="3633549" cy="1880649"/>
          </a:xfrm>
          <a:prstGeom prst="rect">
            <a:avLst/>
          </a:prstGeom>
          <a:noFill/>
          <a:ln>
            <a:noFill/>
          </a:ln>
        </p:spPr>
      </p:pic>
      <p:pic>
        <p:nvPicPr>
          <p:cNvPr id="2" name="Audio 1">
            <a:hlinkClick r:id="" action="ppaction://media"/>
            <a:extLst>
              <a:ext uri="{FF2B5EF4-FFF2-40B4-BE49-F238E27FC236}">
                <a16:creationId xmlns:a16="http://schemas.microsoft.com/office/drawing/2014/main" id="{0B7E6FA2-3A38-4852-88AD-C8874D611FC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044"/>
    </mc:Choice>
    <mc:Fallback>
      <p:transition spd="slow" advTm="21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bf89126795_0_4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201" name="Google Shape;201;gbf89126795_0_45"/>
          <p:cNvSpPr txBox="1">
            <a:spLocks noGrp="1"/>
          </p:cNvSpPr>
          <p:nvPr>
            <p:ph type="body" idx="1"/>
          </p:nvPr>
        </p:nvSpPr>
        <p:spPr>
          <a:xfrm>
            <a:off x="838200" y="142107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highlight>
                  <a:srgbClr val="FFFFFF"/>
                </a:highlight>
              </a:rPr>
              <a:t>Composer</a:t>
            </a:r>
            <a:r>
              <a:rPr lang="en-US" dirty="0">
                <a:highlight>
                  <a:srgbClr val="FFFFFF"/>
                </a:highlight>
              </a:rPr>
              <a:t> is a tool for dependency management in </a:t>
            </a:r>
            <a:r>
              <a:rPr lang="en-US" b="1" dirty="0">
                <a:highlight>
                  <a:srgbClr val="FFFFFF"/>
                </a:highlight>
              </a:rPr>
              <a:t>PHP</a:t>
            </a:r>
            <a:r>
              <a:rPr lang="en-US" dirty="0">
                <a:highlight>
                  <a:srgbClr val="FFFFFF"/>
                </a:highlight>
              </a:rPr>
              <a:t>. It allows you to declare the libraries your project depends on and it will manage (install/update) them for you.</a:t>
            </a:r>
            <a:endParaRPr dirty="0">
              <a:highlight>
                <a:srgbClr val="FFFFFF"/>
              </a:highlight>
            </a:endParaRPr>
          </a:p>
          <a:p>
            <a:pPr marL="0" lvl="0" indent="0" algn="l" rtl="0">
              <a:lnSpc>
                <a:spcPct val="90000"/>
              </a:lnSpc>
              <a:spcBef>
                <a:spcPts val="1600"/>
              </a:spcBef>
              <a:spcAft>
                <a:spcPts val="0"/>
              </a:spcAft>
              <a:buSzPts val="1800"/>
              <a:buNone/>
            </a:pP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These are the libraries our application uses:</a:t>
            </a:r>
            <a:endParaRPr dirty="0">
              <a:highlight>
                <a:srgbClr val="FFFFFF"/>
              </a:highlight>
            </a:endParaRPr>
          </a:p>
          <a:p>
            <a:pPr marL="457200" lvl="0" indent="-342900" algn="l" rtl="0">
              <a:lnSpc>
                <a:spcPct val="90000"/>
              </a:lnSpc>
              <a:spcBef>
                <a:spcPts val="1600"/>
              </a:spcBef>
              <a:spcAft>
                <a:spcPts val="0"/>
              </a:spcAft>
              <a:buSzPts val="1800"/>
              <a:buChar char="●"/>
            </a:pPr>
            <a:r>
              <a:rPr lang="en-US" dirty="0"/>
              <a:t>Google Drive - </a:t>
            </a:r>
            <a:r>
              <a:rPr lang="en-US" u="sng" dirty="0">
                <a:solidFill>
                  <a:srgbClr val="1C3678"/>
                </a:solidFill>
                <a:hlinkClick r:id="rId5">
                  <a:extLst>
                    <a:ext uri="{A12FA001-AC4F-418D-AE19-62706E023703}">
                      <ahyp:hlinkClr xmlns:ahyp="http://schemas.microsoft.com/office/drawing/2018/hyperlinkcolor" val="tx"/>
                    </a:ext>
                  </a:extLst>
                </a:hlinkClick>
              </a:rPr>
              <a:t>google/</a:t>
            </a:r>
            <a:r>
              <a:rPr lang="en-US" u="sng" dirty="0" err="1">
                <a:hlinkClick r:id="rId5">
                  <a:extLst>
                    <a:ext uri="{A12FA001-AC4F-418D-AE19-62706E023703}">
                      <ahyp:hlinkClr xmlns:ahyp="http://schemas.microsoft.com/office/drawing/2018/hyperlinkcolor" val="tx"/>
                    </a:ext>
                  </a:extLst>
                </a:hlinkClick>
              </a:rPr>
              <a:t>apiclient</a:t>
            </a:r>
            <a:endParaRPr dirty="0"/>
          </a:p>
          <a:p>
            <a:pPr marL="457200" lvl="0" indent="-342900" algn="l" rtl="0">
              <a:lnSpc>
                <a:spcPct val="90000"/>
              </a:lnSpc>
              <a:spcBef>
                <a:spcPts val="0"/>
              </a:spcBef>
              <a:spcAft>
                <a:spcPts val="0"/>
              </a:spcAft>
              <a:buSzPts val="1800"/>
              <a:buChar char="●"/>
            </a:pPr>
            <a:r>
              <a:rPr lang="en-US" dirty="0"/>
              <a:t>OneDrive - </a:t>
            </a:r>
            <a:r>
              <a:rPr lang="en-US" u="sng" dirty="0" err="1">
                <a:solidFill>
                  <a:srgbClr val="1C3678"/>
                </a:solidFill>
                <a:hlinkClick r:id="rId6">
                  <a:extLst>
                    <a:ext uri="{A12FA001-AC4F-418D-AE19-62706E023703}">
                      <ahyp:hlinkClr xmlns:ahyp="http://schemas.microsoft.com/office/drawing/2018/hyperlinkcolor" val="tx"/>
                    </a:ext>
                  </a:extLst>
                </a:hlinkClick>
              </a:rPr>
              <a:t>krizalys</a:t>
            </a:r>
            <a:r>
              <a:rPr lang="en-US" u="sng" dirty="0">
                <a:solidFill>
                  <a:srgbClr val="1C3678"/>
                </a:solidFill>
                <a:hlinkClick r:id="rId6">
                  <a:extLst>
                    <a:ext uri="{A12FA001-AC4F-418D-AE19-62706E023703}">
                      <ahyp:hlinkClr xmlns:ahyp="http://schemas.microsoft.com/office/drawing/2018/hyperlinkcolor" val="tx"/>
                    </a:ext>
                  </a:extLst>
                </a:hlinkClick>
              </a:rPr>
              <a:t>/</a:t>
            </a:r>
            <a:r>
              <a:rPr lang="en-US" u="sng" dirty="0" err="1">
                <a:solidFill>
                  <a:srgbClr val="1C3678"/>
                </a:solidFill>
                <a:hlinkClick r:id="rId6">
                  <a:extLst>
                    <a:ext uri="{A12FA001-AC4F-418D-AE19-62706E023703}">
                      <ahyp:hlinkClr xmlns:ahyp="http://schemas.microsoft.com/office/drawing/2018/hyperlinkcolor" val="tx"/>
                    </a:ext>
                  </a:extLst>
                </a:hlinkClick>
              </a:rPr>
              <a:t>onedrive</a:t>
            </a:r>
            <a:r>
              <a:rPr lang="en-US" u="sng" dirty="0">
                <a:solidFill>
                  <a:srgbClr val="1C3678"/>
                </a:solidFill>
                <a:hlinkClick r:id="rId6">
                  <a:extLst>
                    <a:ext uri="{A12FA001-AC4F-418D-AE19-62706E023703}">
                      <ahyp:hlinkClr xmlns:ahyp="http://schemas.microsoft.com/office/drawing/2018/hyperlinkcolor" val="tx"/>
                    </a:ext>
                  </a:extLst>
                </a:hlinkClick>
              </a:rPr>
              <a:t>-php-</a:t>
            </a:r>
            <a:r>
              <a:rPr lang="en-US" u="sng" dirty="0" err="1">
                <a:hlinkClick r:id="rId6">
                  <a:extLst>
                    <a:ext uri="{A12FA001-AC4F-418D-AE19-62706E023703}">
                      <ahyp:hlinkClr xmlns:ahyp="http://schemas.microsoft.com/office/drawing/2018/hyperlinkcolor" val="tx"/>
                    </a:ext>
                  </a:extLst>
                </a:hlinkClick>
              </a:rPr>
              <a:t>sdk</a:t>
            </a:r>
            <a:endParaRPr dirty="0"/>
          </a:p>
          <a:p>
            <a:pPr marL="457200" lvl="0" indent="-342900" algn="l" rtl="0">
              <a:lnSpc>
                <a:spcPct val="90000"/>
              </a:lnSpc>
              <a:spcBef>
                <a:spcPts val="0"/>
              </a:spcBef>
              <a:spcAft>
                <a:spcPts val="0"/>
              </a:spcAft>
              <a:buSzPts val="1800"/>
              <a:buChar char="●"/>
            </a:pPr>
            <a:r>
              <a:rPr lang="en-US" dirty="0"/>
              <a:t>Dropbox - </a:t>
            </a:r>
            <a:r>
              <a:rPr lang="en-US" u="sng" dirty="0">
                <a:solidFill>
                  <a:srgbClr val="1C3678"/>
                </a:solidFill>
                <a:hlinkClick r:id="rId7">
                  <a:extLst>
                    <a:ext uri="{A12FA001-AC4F-418D-AE19-62706E023703}">
                      <ahyp:hlinkClr xmlns:ahyp="http://schemas.microsoft.com/office/drawing/2018/hyperlinkcolor" val="tx"/>
                    </a:ext>
                  </a:extLst>
                </a:hlinkClick>
              </a:rPr>
              <a:t>kunalvarma05/</a:t>
            </a:r>
            <a:r>
              <a:rPr lang="en-US" u="sng" dirty="0" err="1">
                <a:solidFill>
                  <a:srgbClr val="1C3678"/>
                </a:solidFill>
                <a:hlinkClick r:id="rId7">
                  <a:extLst>
                    <a:ext uri="{A12FA001-AC4F-418D-AE19-62706E023703}">
                      <ahyp:hlinkClr xmlns:ahyp="http://schemas.microsoft.com/office/drawing/2018/hyperlinkcolor" val="tx"/>
                    </a:ext>
                  </a:extLst>
                </a:hlinkClick>
              </a:rPr>
              <a:t>dropbox</a:t>
            </a:r>
            <a:r>
              <a:rPr lang="en-US" u="sng" dirty="0">
                <a:solidFill>
                  <a:srgbClr val="1C3678"/>
                </a:solidFill>
                <a:hlinkClick r:id="rId7">
                  <a:extLst>
                    <a:ext uri="{A12FA001-AC4F-418D-AE19-62706E023703}">
                      <ahyp:hlinkClr xmlns:ahyp="http://schemas.microsoft.com/office/drawing/2018/hyperlinkcolor" val="tx"/>
                    </a:ext>
                  </a:extLst>
                </a:hlinkClick>
              </a:rPr>
              <a:t>-php-</a:t>
            </a:r>
            <a:r>
              <a:rPr lang="en-US" u="sng" dirty="0" err="1">
                <a:hlinkClick r:id="rId7">
                  <a:extLst>
                    <a:ext uri="{A12FA001-AC4F-418D-AE19-62706E023703}">
                      <ahyp:hlinkClr xmlns:ahyp="http://schemas.microsoft.com/office/drawing/2018/hyperlinkcolor" val="tx"/>
                    </a:ext>
                  </a:extLst>
                </a:hlinkClick>
              </a:rPr>
              <a:t>sdk</a:t>
            </a:r>
            <a:endParaRPr dirty="0"/>
          </a:p>
        </p:txBody>
      </p:sp>
      <p:pic>
        <p:nvPicPr>
          <p:cNvPr id="4" name="Audio 3">
            <a:hlinkClick r:id="" action="ppaction://media"/>
            <a:extLst>
              <a:ext uri="{FF2B5EF4-FFF2-40B4-BE49-F238E27FC236}">
                <a16:creationId xmlns:a16="http://schemas.microsoft.com/office/drawing/2014/main" id="{0F375601-80CA-4689-97CF-906D32EBA6D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206"/>
    </mc:Choice>
    <mc:Fallback>
      <p:transition spd="slow" advTm="17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gbf8dd9c9e6_0_1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Technologies</a:t>
            </a:r>
            <a:endParaRPr/>
          </a:p>
        </p:txBody>
      </p:sp>
      <p:sp>
        <p:nvSpPr>
          <p:cNvPr id="207" name="Google Shape;207;gbf8dd9c9e6_0_19"/>
          <p:cNvSpPr txBox="1">
            <a:spLocks noGrp="1"/>
          </p:cNvSpPr>
          <p:nvPr>
            <p:ph type="body" idx="1"/>
          </p:nvPr>
        </p:nvSpPr>
        <p:spPr>
          <a:xfrm>
            <a:off x="838200" y="142107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highlight>
                  <a:srgbClr val="FFFFFF"/>
                </a:highlight>
              </a:rPr>
              <a:t>Our application is designed through </a:t>
            </a:r>
            <a:r>
              <a:rPr lang="en-US" b="1" dirty="0">
                <a:highlight>
                  <a:srgbClr val="FFFFFF"/>
                </a:highlight>
              </a:rPr>
              <a:t>HTML</a:t>
            </a:r>
            <a:r>
              <a:rPr lang="en-US" dirty="0">
                <a:highlight>
                  <a:srgbClr val="FFFFFF"/>
                </a:highlight>
              </a:rPr>
              <a:t> and </a:t>
            </a:r>
            <a:r>
              <a:rPr lang="en-US" b="1" dirty="0">
                <a:highlight>
                  <a:srgbClr val="FFFFFF"/>
                </a:highlight>
              </a:rPr>
              <a:t>CSS</a:t>
            </a:r>
            <a:r>
              <a:rPr lang="en-US" dirty="0">
                <a:highlight>
                  <a:srgbClr val="FFFFFF"/>
                </a:highlight>
              </a:rPr>
              <a:t>. We decided to go with a sleek and minimalistic approach to our design. We feel that this adds to the overall clean and simple aesthetic we are trying to achieve. </a:t>
            </a:r>
            <a:endParaRPr dirty="0">
              <a:highlight>
                <a:srgbClr val="FFFFFF"/>
              </a:highlight>
            </a:endParaRPr>
          </a:p>
          <a:p>
            <a:pPr marL="0" lvl="0" indent="0" algn="l" rtl="0">
              <a:lnSpc>
                <a:spcPct val="90000"/>
              </a:lnSpc>
              <a:spcBef>
                <a:spcPts val="1600"/>
              </a:spcBef>
              <a:spcAft>
                <a:spcPts val="0"/>
              </a:spcAft>
              <a:buSzPts val="1800"/>
              <a:buNone/>
            </a:pPr>
            <a:r>
              <a:rPr lang="en-US" dirty="0">
                <a:highlight>
                  <a:srgbClr val="FFFFFF"/>
                </a:highlight>
              </a:rPr>
              <a:t>Follow the link here to view a gallery of photos so far of our application: </a:t>
            </a:r>
            <a:r>
              <a:rPr lang="en-US" u="sng" dirty="0">
                <a:highlight>
                  <a:srgbClr val="FFFFFF"/>
                </a:highlight>
                <a:hlinkClick r:id="rId5">
                  <a:extLst>
                    <a:ext uri="{A12FA001-AC4F-418D-AE19-62706E023703}">
                      <ahyp:hlinkClr xmlns:ahyp="http://schemas.microsoft.com/office/drawing/2018/hyperlinkcolor" val="tx"/>
                    </a:ext>
                  </a:extLst>
                </a:hlinkClick>
              </a:rPr>
              <a:t>EZ-Drive Image Portfolio</a:t>
            </a:r>
            <a:endParaRPr dirty="0">
              <a:highlight>
                <a:srgbClr val="FFFFFF"/>
              </a:highlight>
            </a:endParaRPr>
          </a:p>
          <a:p>
            <a:pPr marL="0" lvl="0" indent="0" algn="l" rtl="0">
              <a:lnSpc>
                <a:spcPct val="90000"/>
              </a:lnSpc>
              <a:spcBef>
                <a:spcPts val="1600"/>
              </a:spcBef>
              <a:spcAft>
                <a:spcPts val="0"/>
              </a:spcAft>
              <a:buSzPts val="1800"/>
              <a:buNone/>
            </a:pPr>
            <a:endParaRPr dirty="0">
              <a:solidFill>
                <a:srgbClr val="222222"/>
              </a:solidFill>
              <a:highlight>
                <a:srgbClr val="FFFFFF"/>
              </a:highlight>
            </a:endParaRPr>
          </a:p>
          <a:p>
            <a:pPr marL="0" lvl="0" indent="0" algn="l" rtl="0">
              <a:lnSpc>
                <a:spcPct val="90000"/>
              </a:lnSpc>
              <a:spcBef>
                <a:spcPts val="1600"/>
              </a:spcBef>
              <a:spcAft>
                <a:spcPts val="0"/>
              </a:spcAft>
              <a:buSzPts val="1800"/>
              <a:buNone/>
            </a:pPr>
            <a:endParaRPr dirty="0">
              <a:solidFill>
                <a:srgbClr val="222222"/>
              </a:solidFill>
              <a:highlight>
                <a:srgbClr val="FFFFFF"/>
              </a:highlight>
            </a:endParaRPr>
          </a:p>
          <a:p>
            <a:pPr marL="1371600" lvl="0" indent="457200" algn="l" rtl="0">
              <a:lnSpc>
                <a:spcPct val="90000"/>
              </a:lnSpc>
              <a:spcBef>
                <a:spcPts val="1600"/>
              </a:spcBef>
              <a:spcAft>
                <a:spcPts val="1600"/>
              </a:spcAft>
              <a:buSzPts val="1800"/>
              <a:buNone/>
            </a:pPr>
            <a:endParaRPr dirty="0">
              <a:solidFill>
                <a:srgbClr val="222222"/>
              </a:solidFill>
              <a:highlight>
                <a:srgbClr val="FFFFFF"/>
              </a:highlight>
            </a:endParaRPr>
          </a:p>
        </p:txBody>
      </p:sp>
      <p:pic>
        <p:nvPicPr>
          <p:cNvPr id="4" name="Picture 2" descr="CSS - Wikipedia">
            <a:extLst>
              <a:ext uri="{FF2B5EF4-FFF2-40B4-BE49-F238E27FC236}">
                <a16:creationId xmlns:a16="http://schemas.microsoft.com/office/drawing/2014/main" id="{6806AEF4-8CE5-48AA-B278-7D07B393AF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64849" y="3429000"/>
            <a:ext cx="1352550" cy="19145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tandard way to draw images using only CSS3/HTML5 - case in point : HTML 5  logo ? - Stack Overflow">
            <a:extLst>
              <a:ext uri="{FF2B5EF4-FFF2-40B4-BE49-F238E27FC236}">
                <a16:creationId xmlns:a16="http://schemas.microsoft.com/office/drawing/2014/main" id="{23160B44-6013-4948-8E8C-6FBBD33C88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945" r="9883"/>
          <a:stretch/>
        </p:blipFill>
        <p:spPr bwMode="auto">
          <a:xfrm>
            <a:off x="7068065" y="3429000"/>
            <a:ext cx="1474573" cy="1914525"/>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EC1B5004-9C84-4804-A549-175DF31139C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512"/>
    </mc:Choice>
    <mc:Fallback>
      <p:transition spd="slow" advTm="17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Milestones</a:t>
            </a:r>
            <a:endParaRPr/>
          </a:p>
        </p:txBody>
      </p:sp>
      <p:sp>
        <p:nvSpPr>
          <p:cNvPr id="213" name="Google Shape;213;p7"/>
          <p:cNvSpPr txBox="1">
            <a:spLocks noGrp="1"/>
          </p:cNvSpPr>
          <p:nvPr>
            <p:ph type="body" idx="1"/>
          </p:nvPr>
        </p:nvSpPr>
        <p:spPr>
          <a:xfrm>
            <a:off x="838200" y="143092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a:t>Here is a list of our original milestones for this project. Our vision for this application has changed slightly overtime, so some of the milestones will be altered in the future. </a:t>
            </a:r>
            <a:endParaRPr/>
          </a:p>
          <a:p>
            <a:pPr marL="0" lvl="0" indent="0" algn="l" rtl="0">
              <a:lnSpc>
                <a:spcPct val="90000"/>
              </a:lnSpc>
              <a:spcBef>
                <a:spcPts val="1600"/>
              </a:spcBef>
              <a:spcAft>
                <a:spcPts val="1600"/>
              </a:spcAft>
              <a:buSzPts val="1800"/>
              <a:buNone/>
            </a:pPr>
            <a:endParaRPr/>
          </a:p>
        </p:txBody>
      </p:sp>
      <p:pic>
        <p:nvPicPr>
          <p:cNvPr id="214" name="Google Shape;214;p7"/>
          <p:cNvPicPr preferRelativeResize="0"/>
          <p:nvPr/>
        </p:nvPicPr>
        <p:blipFill rotWithShape="1">
          <a:blip r:embed="rId3">
            <a:alphaModFix/>
          </a:blip>
          <a:srcRect/>
          <a:stretch/>
        </p:blipFill>
        <p:spPr>
          <a:xfrm>
            <a:off x="2696738" y="2277320"/>
            <a:ext cx="6798524" cy="3504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bf8dd9c9e6_0_2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Results</a:t>
            </a:r>
            <a:endParaRPr/>
          </a:p>
        </p:txBody>
      </p:sp>
      <p:sp>
        <p:nvSpPr>
          <p:cNvPr id="220" name="Google Shape;220;gbf8dd9c9e6_0_24"/>
          <p:cNvSpPr txBox="1">
            <a:spLocks noGrp="1"/>
          </p:cNvSpPr>
          <p:nvPr>
            <p:ph type="body" idx="1"/>
          </p:nvPr>
        </p:nvSpPr>
        <p:spPr>
          <a:xfrm>
            <a:off x="838200" y="1430925"/>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So far, we have achieved several major milestones progressing our project forward:</a:t>
            </a:r>
            <a:endParaRPr dirty="0"/>
          </a:p>
          <a:p>
            <a:pPr marL="457200" lvl="0" indent="-342900" algn="l" rtl="0">
              <a:lnSpc>
                <a:spcPct val="90000"/>
              </a:lnSpc>
              <a:spcBef>
                <a:spcPts val="1600"/>
              </a:spcBef>
              <a:spcAft>
                <a:spcPts val="0"/>
              </a:spcAft>
              <a:buSzPts val="1800"/>
              <a:buChar char="●"/>
            </a:pPr>
            <a:r>
              <a:rPr lang="en-US" dirty="0"/>
              <a:t>User based login system and account creation (Jan 10th)</a:t>
            </a:r>
            <a:endParaRPr dirty="0"/>
          </a:p>
          <a:p>
            <a:pPr marL="457200" lvl="0" indent="-342900" algn="l" rtl="0">
              <a:lnSpc>
                <a:spcPct val="90000"/>
              </a:lnSpc>
              <a:spcBef>
                <a:spcPts val="0"/>
              </a:spcBef>
              <a:spcAft>
                <a:spcPts val="0"/>
              </a:spcAft>
              <a:buSzPts val="1800"/>
              <a:buChar char="●"/>
            </a:pPr>
            <a:r>
              <a:rPr lang="en-US" dirty="0"/>
              <a:t>Connecting/utilizing </a:t>
            </a:r>
            <a:r>
              <a:rPr lang="en-US" b="1" dirty="0"/>
              <a:t>phpMyAdmin</a:t>
            </a:r>
            <a:r>
              <a:rPr lang="en-US" dirty="0"/>
              <a:t> database (Jan 10th)</a:t>
            </a:r>
            <a:endParaRPr dirty="0"/>
          </a:p>
          <a:p>
            <a:pPr marL="457200" lvl="0" indent="-342900" algn="l" rtl="0">
              <a:lnSpc>
                <a:spcPct val="90000"/>
              </a:lnSpc>
              <a:spcBef>
                <a:spcPts val="0"/>
              </a:spcBef>
              <a:spcAft>
                <a:spcPts val="0"/>
              </a:spcAft>
              <a:buSzPts val="1800"/>
              <a:buChar char="●"/>
            </a:pPr>
            <a:r>
              <a:rPr lang="en-US" b="1" dirty="0"/>
              <a:t>Google Drive</a:t>
            </a:r>
            <a:r>
              <a:rPr lang="en-US" dirty="0"/>
              <a:t> API implementation (Jan 25th)</a:t>
            </a:r>
            <a:endParaRPr dirty="0"/>
          </a:p>
          <a:p>
            <a:pPr marL="457200" lvl="0" indent="-342900" algn="l" rtl="0">
              <a:lnSpc>
                <a:spcPct val="90000"/>
              </a:lnSpc>
              <a:spcBef>
                <a:spcPts val="0"/>
              </a:spcBef>
              <a:spcAft>
                <a:spcPts val="0"/>
              </a:spcAft>
              <a:buSzPts val="1800"/>
              <a:buChar char="●"/>
            </a:pPr>
            <a:r>
              <a:rPr lang="en-US" b="1" dirty="0"/>
              <a:t>Dropzone.js </a:t>
            </a:r>
            <a:r>
              <a:rPr lang="en-US" dirty="0"/>
              <a:t>file uploading system (Jan 31st)</a:t>
            </a:r>
            <a:endParaRPr dirty="0"/>
          </a:p>
          <a:p>
            <a:pPr marL="457200" lvl="0" indent="-342900" algn="l" rtl="0">
              <a:lnSpc>
                <a:spcPct val="90000"/>
              </a:lnSpc>
              <a:spcBef>
                <a:spcPts val="0"/>
              </a:spcBef>
              <a:spcAft>
                <a:spcPts val="0"/>
              </a:spcAft>
              <a:buSzPts val="1800"/>
              <a:buChar char="●"/>
            </a:pPr>
            <a:r>
              <a:rPr lang="en-US" b="1" dirty="0"/>
              <a:t>Dropbox</a:t>
            </a:r>
            <a:r>
              <a:rPr lang="en-US" dirty="0"/>
              <a:t> API implementation (Feb 10th)</a:t>
            </a:r>
            <a:endParaRPr dirty="0"/>
          </a:p>
          <a:p>
            <a:pPr marL="457200" lvl="0" indent="-342900" algn="l" rtl="0">
              <a:lnSpc>
                <a:spcPct val="90000"/>
              </a:lnSpc>
              <a:spcBef>
                <a:spcPts val="0"/>
              </a:spcBef>
              <a:spcAft>
                <a:spcPts val="0"/>
              </a:spcAft>
              <a:buSzPts val="1800"/>
              <a:buChar char="●"/>
            </a:pPr>
            <a:r>
              <a:rPr lang="en-US" dirty="0"/>
              <a:t>Created and designed most of the pages and interfaces (Feb 18th)</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Background &amp; Goals</a:t>
            </a:r>
            <a:endParaRPr/>
          </a:p>
        </p:txBody>
      </p:sp>
      <p:sp>
        <p:nvSpPr>
          <p:cNvPr id="99" name="Google Shape;99;p2"/>
          <p:cNvSpPr txBox="1">
            <a:spLocks noGrp="1"/>
          </p:cNvSpPr>
          <p:nvPr>
            <p:ph type="body" idx="1"/>
          </p:nvPr>
        </p:nvSpPr>
        <p:spPr>
          <a:xfrm>
            <a:off x="838200" y="1451425"/>
            <a:ext cx="10515600" cy="50799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b="1" dirty="0"/>
              <a:t>EZ-Drive</a:t>
            </a:r>
            <a:r>
              <a:rPr lang="en-US" dirty="0"/>
              <a:t> is a web application geared towards backing up user files using multiple cloud service APIs. </a:t>
            </a:r>
            <a:endParaRPr dirty="0"/>
          </a:p>
          <a:p>
            <a:pPr marL="0" lvl="0" indent="0" algn="l" rtl="0">
              <a:lnSpc>
                <a:spcPct val="90000"/>
              </a:lnSpc>
              <a:spcBef>
                <a:spcPts val="1600"/>
              </a:spcBef>
              <a:spcAft>
                <a:spcPts val="0"/>
              </a:spcAft>
              <a:buSzPts val="1800"/>
              <a:buNone/>
            </a:pPr>
            <a:endParaRPr dirty="0"/>
          </a:p>
          <a:p>
            <a:pPr marL="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457200" lvl="0" indent="0" algn="l" rtl="0">
              <a:lnSpc>
                <a:spcPct val="90000"/>
              </a:lnSpc>
              <a:spcBef>
                <a:spcPts val="1600"/>
              </a:spcBef>
              <a:spcAft>
                <a:spcPts val="0"/>
              </a:spcAft>
              <a:buSzPts val="1800"/>
              <a:buNone/>
            </a:pPr>
            <a:endParaRPr lang="en-US" dirty="0"/>
          </a:p>
          <a:p>
            <a:pPr marL="0" lvl="0" indent="0" algn="l" rtl="0">
              <a:lnSpc>
                <a:spcPct val="90000"/>
              </a:lnSpc>
              <a:spcBef>
                <a:spcPts val="1600"/>
              </a:spcBef>
              <a:spcAft>
                <a:spcPts val="0"/>
              </a:spcAft>
              <a:buSzPts val="1800"/>
              <a:buNone/>
            </a:pPr>
            <a:r>
              <a:rPr lang="en-US" dirty="0"/>
              <a:t>			  Google Drive               OneDrive                      Dropbox</a:t>
            </a:r>
            <a:endParaRPr dirty="0"/>
          </a:p>
          <a:p>
            <a:pPr marL="0" lvl="0" indent="0" algn="l" rtl="0">
              <a:lnSpc>
                <a:spcPct val="90000"/>
              </a:lnSpc>
              <a:spcBef>
                <a:spcPts val="1600"/>
              </a:spcBef>
              <a:spcAft>
                <a:spcPts val="1600"/>
              </a:spcAft>
              <a:buSzPts val="1800"/>
              <a:buNone/>
            </a:pPr>
            <a:endParaRPr dirty="0"/>
          </a:p>
        </p:txBody>
      </p:sp>
      <p:pic>
        <p:nvPicPr>
          <p:cNvPr id="100" name="Google Shape;100;p2"/>
          <p:cNvPicPr preferRelativeResize="0"/>
          <p:nvPr/>
        </p:nvPicPr>
        <p:blipFill rotWithShape="1">
          <a:blip r:embed="rId3">
            <a:alphaModFix/>
          </a:blip>
          <a:srcRect/>
          <a:stretch/>
        </p:blipFill>
        <p:spPr>
          <a:xfrm>
            <a:off x="3708945" y="3097875"/>
            <a:ext cx="1345825" cy="1206500"/>
          </a:xfrm>
          <a:prstGeom prst="rect">
            <a:avLst/>
          </a:prstGeom>
          <a:noFill/>
          <a:ln>
            <a:noFill/>
          </a:ln>
        </p:spPr>
      </p:pic>
      <p:pic>
        <p:nvPicPr>
          <p:cNvPr id="101" name="Google Shape;101;p2"/>
          <p:cNvPicPr preferRelativeResize="0"/>
          <p:nvPr/>
        </p:nvPicPr>
        <p:blipFill rotWithShape="1">
          <a:blip r:embed="rId4">
            <a:alphaModFix/>
          </a:blip>
          <a:srcRect/>
          <a:stretch/>
        </p:blipFill>
        <p:spPr>
          <a:xfrm>
            <a:off x="5290438" y="2895575"/>
            <a:ext cx="1611100" cy="1611100"/>
          </a:xfrm>
          <a:prstGeom prst="rect">
            <a:avLst/>
          </a:prstGeom>
          <a:noFill/>
          <a:ln>
            <a:noFill/>
          </a:ln>
        </p:spPr>
      </p:pic>
      <p:pic>
        <p:nvPicPr>
          <p:cNvPr id="102" name="Google Shape;102;p2"/>
          <p:cNvPicPr preferRelativeResize="0"/>
          <p:nvPr/>
        </p:nvPicPr>
        <p:blipFill rotWithShape="1">
          <a:blip r:embed="rId5">
            <a:alphaModFix/>
          </a:blip>
          <a:srcRect/>
          <a:stretch/>
        </p:blipFill>
        <p:spPr>
          <a:xfrm>
            <a:off x="6832613" y="3038337"/>
            <a:ext cx="1989106" cy="132557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Challenges </a:t>
            </a:r>
            <a:endParaRPr/>
          </a:p>
        </p:txBody>
      </p:sp>
      <p:sp>
        <p:nvSpPr>
          <p:cNvPr id="226" name="Google Shape;226;p9"/>
          <p:cNvSpPr txBox="1">
            <a:spLocks noGrp="1"/>
          </p:cNvSpPr>
          <p:nvPr>
            <p:ph type="body" idx="1"/>
          </p:nvPr>
        </p:nvSpPr>
        <p:spPr>
          <a:xfrm>
            <a:off x="838200" y="1440800"/>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There have been several challenges in getting the application to its current state.</a:t>
            </a:r>
            <a:endParaRPr dirty="0"/>
          </a:p>
          <a:p>
            <a:pPr marL="457200" lvl="0" indent="-342900" algn="l" rtl="0">
              <a:lnSpc>
                <a:spcPct val="90000"/>
              </a:lnSpc>
              <a:spcBef>
                <a:spcPts val="1600"/>
              </a:spcBef>
              <a:spcAft>
                <a:spcPts val="0"/>
              </a:spcAft>
              <a:buSzPts val="1800"/>
              <a:buChar char="●"/>
            </a:pPr>
            <a:r>
              <a:rPr lang="en-US" dirty="0"/>
              <a:t>Configuring and setting up each of the Cloud Service APIs was challenging at times and certainly a learning experience. </a:t>
            </a:r>
            <a:endParaRPr dirty="0"/>
          </a:p>
          <a:p>
            <a:pPr marL="914400" lvl="1" indent="-342900" algn="l" rtl="0">
              <a:lnSpc>
                <a:spcPct val="90000"/>
              </a:lnSpc>
              <a:spcBef>
                <a:spcPts val="0"/>
              </a:spcBef>
              <a:spcAft>
                <a:spcPts val="0"/>
              </a:spcAft>
              <a:buSzPts val="1800"/>
              <a:buChar char="○"/>
            </a:pPr>
            <a:r>
              <a:rPr lang="en-US" dirty="0"/>
              <a:t>Each of them have similarities in how they function, so once we got the first one working, which was </a:t>
            </a:r>
            <a:r>
              <a:rPr lang="en-US" b="1" dirty="0"/>
              <a:t>Google Drive</a:t>
            </a:r>
            <a:r>
              <a:rPr lang="en-US" dirty="0"/>
              <a:t>, the next two were not as time-consuming.</a:t>
            </a:r>
            <a:endParaRPr dirty="0"/>
          </a:p>
          <a:p>
            <a:pPr marL="457200" lvl="0" indent="-342900" algn="l" rtl="0">
              <a:lnSpc>
                <a:spcPct val="90000"/>
              </a:lnSpc>
              <a:spcBef>
                <a:spcPts val="0"/>
              </a:spcBef>
              <a:spcAft>
                <a:spcPts val="0"/>
              </a:spcAft>
              <a:buSzPts val="1800"/>
              <a:buChar char="●"/>
            </a:pPr>
            <a:r>
              <a:rPr lang="en-US" dirty="0"/>
              <a:t>Another challenge we are currently facing is getting </a:t>
            </a:r>
            <a:r>
              <a:rPr lang="en-US" b="1" dirty="0"/>
              <a:t>Composer</a:t>
            </a:r>
            <a:r>
              <a:rPr lang="en-US" dirty="0"/>
              <a:t> to work properly with all three of our required libraries.	</a:t>
            </a:r>
            <a:endParaRPr dirty="0"/>
          </a:p>
          <a:p>
            <a:pPr marL="914400" lvl="1" indent="-342900" algn="l" rtl="0">
              <a:lnSpc>
                <a:spcPct val="90000"/>
              </a:lnSpc>
              <a:spcBef>
                <a:spcPts val="0"/>
              </a:spcBef>
              <a:spcAft>
                <a:spcPts val="0"/>
              </a:spcAft>
              <a:buSzPts val="1800"/>
              <a:buChar char="○"/>
            </a:pPr>
            <a:r>
              <a:rPr lang="en-US" dirty="0"/>
              <a:t>Initially, when building the foundation for one of the Cloud Service APIs, we do so in a separate project to minimize potential errors. Then, once we get it to work, we migrate our testing into our main project. </a:t>
            </a:r>
            <a:endParaRPr dirty="0"/>
          </a:p>
          <a:p>
            <a:pPr marL="914400" lvl="1" indent="-342900" algn="l" rtl="0">
              <a:lnSpc>
                <a:spcPct val="90000"/>
              </a:lnSpc>
              <a:spcBef>
                <a:spcPts val="0"/>
              </a:spcBef>
              <a:spcAft>
                <a:spcPts val="0"/>
              </a:spcAft>
              <a:buSzPts val="1800"/>
              <a:buChar char="○"/>
            </a:pPr>
            <a:r>
              <a:rPr lang="en-US" dirty="0"/>
              <a:t>When updating our </a:t>
            </a:r>
            <a:r>
              <a:rPr lang="en-US" b="1" dirty="0"/>
              <a:t>Composer</a:t>
            </a:r>
            <a:r>
              <a:rPr lang="en-US" dirty="0"/>
              <a:t> install in our main project, we are sometimes getting errors. This is something we are currently debugging. </a:t>
            </a:r>
            <a:endParaRPr dirty="0"/>
          </a:p>
          <a:p>
            <a:pPr marL="457200" lvl="0" indent="-342900" algn="l" rtl="0">
              <a:lnSpc>
                <a:spcPct val="90000"/>
              </a:lnSpc>
              <a:spcBef>
                <a:spcPts val="0"/>
              </a:spcBef>
              <a:spcAft>
                <a:spcPts val="0"/>
              </a:spcAft>
              <a:buSzPts val="1800"/>
              <a:buChar char="●"/>
            </a:pPr>
            <a:r>
              <a:rPr lang="en-US" dirty="0"/>
              <a:t>One challenge we will soon face is migrating our application to a hosted </a:t>
            </a:r>
            <a:r>
              <a:rPr lang="en-US" dirty="0" err="1"/>
              <a:t>url</a:t>
            </a:r>
            <a:r>
              <a:rPr lang="en-US" dirty="0"/>
              <a:t>. </a:t>
            </a:r>
            <a:endParaRPr dirty="0"/>
          </a:p>
          <a:p>
            <a:pPr marL="914400" lvl="1" indent="-342900" algn="l" rtl="0">
              <a:lnSpc>
                <a:spcPct val="90000"/>
              </a:lnSpc>
              <a:spcBef>
                <a:spcPts val="0"/>
              </a:spcBef>
              <a:spcAft>
                <a:spcPts val="0"/>
              </a:spcAft>
              <a:buSzPts val="1800"/>
              <a:buChar char="○"/>
            </a:pPr>
            <a:r>
              <a:rPr lang="en-US" dirty="0"/>
              <a:t>This will be one of the last major hurdles for our project so that it can be viewed and accessed by the public. </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bf89126795_0_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Background &amp; Goals</a:t>
            </a:r>
            <a:endParaRPr/>
          </a:p>
        </p:txBody>
      </p:sp>
      <p:sp>
        <p:nvSpPr>
          <p:cNvPr id="108" name="Google Shape;108;gbf89126795_0_5"/>
          <p:cNvSpPr txBox="1">
            <a:spLocks noGrp="1"/>
          </p:cNvSpPr>
          <p:nvPr>
            <p:ph type="body" idx="1"/>
          </p:nvPr>
        </p:nvSpPr>
        <p:spPr>
          <a:xfrm>
            <a:off x="838200" y="1460500"/>
            <a:ext cx="10515600" cy="4716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dirty="0"/>
              <a:t>We hope to achieve the following by the end of this project:</a:t>
            </a:r>
          </a:p>
          <a:p>
            <a:pPr marL="0" lvl="0" indent="0" algn="l" rtl="0">
              <a:lnSpc>
                <a:spcPct val="90000"/>
              </a:lnSpc>
              <a:spcBef>
                <a:spcPts val="10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Provide an easy solution for backing up user files </a:t>
            </a:r>
            <a:endParaRPr dirty="0"/>
          </a:p>
          <a:p>
            <a:pPr marL="457200" lvl="0" indent="-342900" algn="l" rtl="0">
              <a:lnSpc>
                <a:spcPct val="90000"/>
              </a:lnSpc>
              <a:spcBef>
                <a:spcPts val="0"/>
              </a:spcBef>
              <a:spcAft>
                <a:spcPts val="0"/>
              </a:spcAft>
              <a:buSzPts val="1800"/>
              <a:buChar char="●"/>
            </a:pPr>
            <a:r>
              <a:rPr lang="en-US" dirty="0"/>
              <a:t>Combine multiple APIs into one web application</a:t>
            </a:r>
            <a:endParaRPr dirty="0"/>
          </a:p>
          <a:p>
            <a:pPr marL="457200" lvl="0" indent="-342900" algn="l" rtl="0">
              <a:lnSpc>
                <a:spcPct val="90000"/>
              </a:lnSpc>
              <a:spcBef>
                <a:spcPts val="0"/>
              </a:spcBef>
              <a:spcAft>
                <a:spcPts val="0"/>
              </a:spcAft>
              <a:buSzPts val="1800"/>
              <a:buChar char="●"/>
            </a:pPr>
            <a:r>
              <a:rPr lang="en-US" dirty="0"/>
              <a:t>Create well designed, aesthetically pleasing interfaces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Intellectual Merits</a:t>
            </a:r>
            <a:endParaRPr/>
          </a:p>
        </p:txBody>
      </p:sp>
      <p:sp>
        <p:nvSpPr>
          <p:cNvPr id="114" name="Google Shape;114;p3"/>
          <p:cNvSpPr txBox="1">
            <a:spLocks noGrp="1"/>
          </p:cNvSpPr>
          <p:nvPr>
            <p:ph type="body" idx="1"/>
          </p:nvPr>
        </p:nvSpPr>
        <p:spPr>
          <a:xfrm>
            <a:off x="838200" y="1369776"/>
            <a:ext cx="10515600" cy="4807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dirty="0"/>
              <a:t>The Cloud Service APIs</a:t>
            </a:r>
            <a:endParaRPr dirty="0"/>
          </a:p>
          <a:p>
            <a:pPr marL="914400" lvl="1" indent="-342900" algn="l" rtl="0">
              <a:lnSpc>
                <a:spcPct val="90000"/>
              </a:lnSpc>
              <a:spcBef>
                <a:spcPts val="0"/>
              </a:spcBef>
              <a:spcAft>
                <a:spcPts val="0"/>
              </a:spcAft>
              <a:buSzPts val="1800"/>
              <a:buChar char="○"/>
            </a:pPr>
            <a:r>
              <a:rPr lang="en-US" b="1" dirty="0"/>
              <a:t>Google Drive, OneDrive, Dropbox</a:t>
            </a:r>
            <a:endParaRPr b="1" dirty="0"/>
          </a:p>
          <a:p>
            <a:pPr marL="914400" lvl="1" indent="-342900" algn="l" rtl="0">
              <a:lnSpc>
                <a:spcPct val="90000"/>
              </a:lnSpc>
              <a:spcBef>
                <a:spcPts val="0"/>
              </a:spcBef>
              <a:spcAft>
                <a:spcPts val="0"/>
              </a:spcAft>
              <a:buSzPts val="1800"/>
              <a:buChar char="○"/>
            </a:pPr>
            <a:r>
              <a:rPr lang="en-US" dirty="0"/>
              <a:t>The services allow us to connect user accounts to our application through the use of </a:t>
            </a:r>
            <a:r>
              <a:rPr lang="en-US" b="1" dirty="0"/>
              <a:t>OAuth 2.0</a:t>
            </a:r>
            <a:r>
              <a:rPr lang="en-US" dirty="0"/>
              <a:t>.</a:t>
            </a:r>
            <a:endParaRPr dirty="0"/>
          </a:p>
          <a:p>
            <a:pPr marL="1371600" lvl="2" indent="-342900" algn="l" rtl="0">
              <a:lnSpc>
                <a:spcPct val="90000"/>
              </a:lnSpc>
              <a:spcBef>
                <a:spcPts val="0"/>
              </a:spcBef>
              <a:spcAft>
                <a:spcPts val="0"/>
              </a:spcAft>
              <a:buSzPts val="1800"/>
              <a:buChar char="■"/>
            </a:pPr>
            <a:r>
              <a:rPr lang="en-US" dirty="0"/>
              <a:t>Google Drive API: </a:t>
            </a:r>
            <a:r>
              <a:rPr lang="en-US" u="sng" dirty="0">
                <a:solidFill>
                  <a:schemeClr val="hlink"/>
                </a:solidFill>
                <a:hlinkClick r:id="rId3"/>
              </a:rPr>
              <a:t>Introduction to Google Drive API </a:t>
            </a:r>
            <a:r>
              <a:rPr lang="en-US" u="sng" dirty="0" err="1">
                <a:solidFill>
                  <a:schemeClr val="hlink"/>
                </a:solidFill>
                <a:hlinkClick r:id="rId3"/>
              </a:rPr>
              <a:t>bookmark_border</a:t>
            </a:r>
            <a:endParaRPr dirty="0"/>
          </a:p>
          <a:p>
            <a:pPr marL="1371600" lvl="2" indent="-342900" algn="l" rtl="0">
              <a:lnSpc>
                <a:spcPct val="90000"/>
              </a:lnSpc>
              <a:spcBef>
                <a:spcPts val="0"/>
              </a:spcBef>
              <a:spcAft>
                <a:spcPts val="0"/>
              </a:spcAft>
              <a:buSzPts val="1800"/>
              <a:buChar char="■"/>
            </a:pPr>
            <a:r>
              <a:rPr lang="en-US" dirty="0"/>
              <a:t>OneDrive API: </a:t>
            </a:r>
            <a:r>
              <a:rPr lang="en-US" u="sng" dirty="0">
                <a:solidFill>
                  <a:schemeClr val="hlink"/>
                </a:solidFill>
                <a:hlinkClick r:id="rId4"/>
              </a:rPr>
              <a:t>Get started using OneDrive API - OneDrive dev center</a:t>
            </a:r>
            <a:endParaRPr dirty="0"/>
          </a:p>
          <a:p>
            <a:pPr marL="1371600" lvl="2" indent="-342900" algn="l" rtl="0">
              <a:lnSpc>
                <a:spcPct val="90000"/>
              </a:lnSpc>
              <a:spcBef>
                <a:spcPts val="0"/>
              </a:spcBef>
              <a:spcAft>
                <a:spcPts val="0"/>
              </a:spcAft>
              <a:buSzPts val="1800"/>
              <a:buChar char="■"/>
            </a:pPr>
            <a:r>
              <a:rPr lang="en-US" dirty="0"/>
              <a:t>Dropbox API: </a:t>
            </a:r>
            <a:r>
              <a:rPr lang="en-US" u="sng" dirty="0">
                <a:solidFill>
                  <a:schemeClr val="hlink"/>
                </a:solidFill>
                <a:hlinkClick r:id="rId5"/>
              </a:rPr>
              <a:t>Getting Started - Developers</a:t>
            </a:r>
            <a:endParaRPr dirty="0"/>
          </a:p>
          <a:p>
            <a:pPr marL="13716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OAuth 2.0 Authorization</a:t>
            </a:r>
            <a:endParaRPr dirty="0"/>
          </a:p>
          <a:p>
            <a:pPr marL="914400" lvl="1" indent="-342900" algn="l" rtl="0">
              <a:lnSpc>
                <a:spcPct val="90000"/>
              </a:lnSpc>
              <a:spcBef>
                <a:spcPts val="0"/>
              </a:spcBef>
              <a:spcAft>
                <a:spcPts val="0"/>
              </a:spcAft>
              <a:buSzPts val="1800"/>
              <a:buChar char="○"/>
            </a:pPr>
            <a:r>
              <a:rPr lang="en-US" dirty="0"/>
              <a:t>This industry standard protocol allows our application to gain access to user resources from their cloud service provider </a:t>
            </a:r>
            <a:endParaRPr dirty="0"/>
          </a:p>
          <a:p>
            <a:pPr marL="914400" lvl="1" indent="-342900" algn="l" rtl="0">
              <a:lnSpc>
                <a:spcPct val="90000"/>
              </a:lnSpc>
              <a:spcBef>
                <a:spcPts val="0"/>
              </a:spcBef>
              <a:spcAft>
                <a:spcPts val="0"/>
              </a:spcAft>
              <a:buSzPts val="1800"/>
              <a:buChar char="○"/>
            </a:pPr>
            <a:r>
              <a:rPr lang="en-US" u="sng" dirty="0">
                <a:solidFill>
                  <a:schemeClr val="hlink"/>
                </a:solidFill>
                <a:hlinkClick r:id="rId6"/>
              </a:rPr>
              <a:t>Learn more about OAuth 2.0</a:t>
            </a:r>
            <a:endParaRPr dirty="0"/>
          </a:p>
          <a:p>
            <a:pPr marL="914400" lvl="0" indent="0" algn="l" rtl="0">
              <a:lnSpc>
                <a:spcPct val="90000"/>
              </a:lnSpc>
              <a:spcBef>
                <a:spcPts val="1600"/>
              </a:spcBef>
              <a:spcAft>
                <a:spcPts val="0"/>
              </a:spcAft>
              <a:buSzPts val="1800"/>
              <a:buNone/>
            </a:pPr>
            <a:endParaRPr dirty="0"/>
          </a:p>
          <a:p>
            <a:pPr marL="457200" lvl="0" indent="-342900" algn="l" rtl="0">
              <a:lnSpc>
                <a:spcPct val="90000"/>
              </a:lnSpc>
              <a:spcBef>
                <a:spcPts val="1600"/>
              </a:spcBef>
              <a:spcAft>
                <a:spcPts val="0"/>
              </a:spcAft>
              <a:buSzPts val="1800"/>
              <a:buChar char="●"/>
            </a:pPr>
            <a:r>
              <a:rPr lang="en-US" dirty="0"/>
              <a:t>Dropzone.js</a:t>
            </a:r>
            <a:endParaRPr dirty="0"/>
          </a:p>
          <a:p>
            <a:pPr marL="914400" lvl="1" indent="-342900" algn="l" rtl="0">
              <a:lnSpc>
                <a:spcPct val="90000"/>
              </a:lnSpc>
              <a:spcBef>
                <a:spcPts val="0"/>
              </a:spcBef>
              <a:spcAft>
                <a:spcPts val="0"/>
              </a:spcAft>
              <a:buSzPts val="1800"/>
              <a:buChar char="○"/>
            </a:pPr>
            <a:r>
              <a:rPr lang="en-US" b="1" dirty="0" err="1"/>
              <a:t>Dropzone</a:t>
            </a:r>
            <a:r>
              <a:rPr lang="en-US" dirty="0"/>
              <a:t> is an open- source library that provides </a:t>
            </a:r>
            <a:r>
              <a:rPr lang="en-US" dirty="0" err="1"/>
              <a:t>drag’n’drop</a:t>
            </a:r>
            <a:r>
              <a:rPr lang="en-US" dirty="0"/>
              <a:t> file uploads with image previews </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bf89126795_0_1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Intellectual Merits</a:t>
            </a:r>
            <a:endParaRPr/>
          </a:p>
        </p:txBody>
      </p:sp>
      <p:sp>
        <p:nvSpPr>
          <p:cNvPr id="120" name="Google Shape;120;gbf89126795_0_10"/>
          <p:cNvSpPr txBox="1">
            <a:spLocks noGrp="1"/>
          </p:cNvSpPr>
          <p:nvPr>
            <p:ph type="body" idx="1"/>
          </p:nvPr>
        </p:nvSpPr>
        <p:spPr>
          <a:xfrm>
            <a:off x="838200" y="1469575"/>
            <a:ext cx="10515600" cy="4707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a:t>OAuth 2.0 Authorization flowchart:</a:t>
            </a:r>
            <a:endParaRPr/>
          </a:p>
          <a:p>
            <a:pPr marL="0" lvl="0" indent="0" algn="l" rtl="0">
              <a:lnSpc>
                <a:spcPct val="90000"/>
              </a:lnSpc>
              <a:spcBef>
                <a:spcPts val="1600"/>
              </a:spcBef>
              <a:spcAft>
                <a:spcPts val="1600"/>
              </a:spcAft>
              <a:buSzPts val="1800"/>
              <a:buNone/>
            </a:pPr>
            <a:endParaRPr/>
          </a:p>
        </p:txBody>
      </p:sp>
      <p:pic>
        <p:nvPicPr>
          <p:cNvPr id="121" name="Google Shape;121;gbf89126795_0_10"/>
          <p:cNvPicPr preferRelativeResize="0"/>
          <p:nvPr/>
        </p:nvPicPr>
        <p:blipFill rotWithShape="1">
          <a:blip r:embed="rId3">
            <a:alphaModFix/>
          </a:blip>
          <a:srcRect/>
          <a:stretch/>
        </p:blipFill>
        <p:spPr>
          <a:xfrm>
            <a:off x="2852524" y="2017725"/>
            <a:ext cx="5921999" cy="4005700"/>
          </a:xfrm>
          <a:prstGeom prst="rect">
            <a:avLst/>
          </a:prstGeom>
          <a:noFill/>
          <a:ln>
            <a:noFill/>
          </a:ln>
          <a:effectLst>
            <a:outerShdw blurRad="57150" dist="95250" dir="3300000" algn="bl" rotWithShape="0">
              <a:srgbClr val="000000">
                <a:alpha val="49803"/>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Broader Impacts</a:t>
            </a:r>
            <a:endParaRPr/>
          </a:p>
        </p:txBody>
      </p:sp>
      <p:sp>
        <p:nvSpPr>
          <p:cNvPr id="127" name="Google Shape;127;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dirty="0"/>
              <a:t>Our application provides ease of use to the user allowing them to backup their important files seamlessly between the three most prominent Cloud Services.</a:t>
            </a:r>
          </a:p>
          <a:p>
            <a:pPr marL="114300" lvl="0" indent="0" algn="l" rtl="0">
              <a:lnSpc>
                <a:spcPct val="90000"/>
              </a:lnSpc>
              <a:spcBef>
                <a:spcPts val="0"/>
              </a:spcBef>
              <a:spcAft>
                <a:spcPts val="0"/>
              </a:spcAft>
              <a:buSzPts val="1800"/>
              <a:buNone/>
            </a:pPr>
            <a:endParaRPr dirty="0"/>
          </a:p>
          <a:p>
            <a:pPr marL="457200" lvl="0" indent="-342900" algn="l" rtl="0">
              <a:lnSpc>
                <a:spcPct val="90000"/>
              </a:lnSpc>
              <a:spcBef>
                <a:spcPts val="0"/>
              </a:spcBef>
              <a:spcAft>
                <a:spcPts val="0"/>
              </a:spcAft>
              <a:buSzPts val="1800"/>
              <a:buChar char="●"/>
            </a:pPr>
            <a:r>
              <a:rPr lang="en-US" dirty="0"/>
              <a:t>This not only saves the user time, but also provides peace of mind knowing that their files have been backed up through multiple sources.</a:t>
            </a:r>
            <a:endParaRPr dirty="0"/>
          </a:p>
          <a:p>
            <a:pPr marL="457200" lvl="0" indent="0" algn="l" rtl="0">
              <a:lnSpc>
                <a:spcPct val="90000"/>
              </a:lnSpc>
              <a:spcBef>
                <a:spcPts val="1600"/>
              </a:spcBef>
              <a:spcAft>
                <a:spcPts val="1600"/>
              </a:spcAft>
              <a:buSzPts val="1800"/>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33" name="Google Shape;133;p5"/>
          <p:cNvSpPr txBox="1">
            <a:spLocks noGrp="1"/>
          </p:cNvSpPr>
          <p:nvPr>
            <p:ph type="body" idx="1"/>
          </p:nvPr>
        </p:nvSpPr>
        <p:spPr>
          <a:xfrm>
            <a:off x="838200" y="153532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EZ-Drive is built upon a user-based login system. When accessing our application, users will be prompted to log in or create an account. Once a user is signed in, they can begin connecting their cloud service accounts. </a:t>
            </a:r>
          </a:p>
          <a:p>
            <a:pPr marL="457200" lvl="0" indent="-342900" algn="l" rtl="0">
              <a:lnSpc>
                <a:spcPct val="90000"/>
              </a:lnSpc>
              <a:spcBef>
                <a:spcPts val="1600"/>
              </a:spcBef>
              <a:spcAft>
                <a:spcPts val="0"/>
              </a:spcAft>
              <a:buSzPts val="1800"/>
              <a:buChar char="●"/>
            </a:pPr>
            <a:r>
              <a:rPr lang="en-US" dirty="0"/>
              <a:t>Here is a basic design diagram:</a:t>
            </a:r>
            <a:endParaRPr dirty="0"/>
          </a:p>
          <a:p>
            <a:pPr marL="457200" lvl="0" indent="0" algn="l" rtl="0">
              <a:lnSpc>
                <a:spcPct val="90000"/>
              </a:lnSpc>
              <a:spcBef>
                <a:spcPts val="1600"/>
              </a:spcBef>
              <a:spcAft>
                <a:spcPts val="0"/>
              </a:spcAft>
              <a:buSzPts val="1800"/>
              <a:buNone/>
            </a:pPr>
            <a:endParaRPr dirty="0"/>
          </a:p>
          <a:p>
            <a:pPr marL="457200" lvl="0" indent="0" algn="l" rtl="0">
              <a:lnSpc>
                <a:spcPct val="90000"/>
              </a:lnSpc>
              <a:spcBef>
                <a:spcPts val="1600"/>
              </a:spcBef>
              <a:spcAft>
                <a:spcPts val="1600"/>
              </a:spcAft>
              <a:buSzPts val="1800"/>
              <a:buNone/>
            </a:pPr>
            <a:endParaRPr dirty="0"/>
          </a:p>
        </p:txBody>
      </p:sp>
      <p:pic>
        <p:nvPicPr>
          <p:cNvPr id="134" name="Google Shape;134;p5"/>
          <p:cNvPicPr preferRelativeResize="0"/>
          <p:nvPr/>
        </p:nvPicPr>
        <p:blipFill rotWithShape="1">
          <a:blip r:embed="rId3">
            <a:alphaModFix/>
          </a:blip>
          <a:srcRect/>
          <a:stretch/>
        </p:blipFill>
        <p:spPr>
          <a:xfrm>
            <a:off x="1743873" y="3456550"/>
            <a:ext cx="8704250" cy="125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c9d1ed7c6c_0_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Design Specifications </a:t>
            </a:r>
            <a:endParaRPr dirty="0"/>
          </a:p>
        </p:txBody>
      </p:sp>
      <p:sp>
        <p:nvSpPr>
          <p:cNvPr id="140" name="Google Shape;140;gc9d1ed7c6c_0_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228600" lvl="0" indent="-50800" algn="l" rtl="0">
              <a:spcBef>
                <a:spcPts val="0"/>
              </a:spcBef>
              <a:spcAft>
                <a:spcPts val="0"/>
              </a:spcAft>
              <a:buClr>
                <a:schemeClr val="dk1"/>
              </a:buClr>
              <a:buSzPts val="2800"/>
              <a:buFont typeface="Arial"/>
              <a:buNone/>
            </a:pPr>
            <a:r>
              <a:rPr lang="en-US" dirty="0"/>
              <a:t>System Overview:</a:t>
            </a:r>
            <a:endParaRPr dirty="0"/>
          </a:p>
          <a:p>
            <a:pPr marL="457200" lvl="0" indent="-342900" algn="l" rtl="0">
              <a:spcBef>
                <a:spcPts val="1600"/>
              </a:spcBef>
              <a:spcAft>
                <a:spcPts val="0"/>
              </a:spcAft>
              <a:buSzPts val="1800"/>
              <a:buChar char="●"/>
            </a:pPr>
            <a:r>
              <a:rPr lang="en-US" dirty="0"/>
              <a:t>First,  a user will either log in to an existing account or sign up for a new one. </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p:txBody>
      </p:sp>
      <p:pic>
        <p:nvPicPr>
          <p:cNvPr id="141" name="Google Shape;141;gc9d1ed7c6c_0_9"/>
          <p:cNvPicPr preferRelativeResize="0"/>
          <p:nvPr/>
        </p:nvPicPr>
        <p:blipFill rotWithShape="1">
          <a:blip r:embed="rId3">
            <a:alphaModFix/>
          </a:blip>
          <a:srcRect l="39231" t="20130" r="38352" b="38070"/>
          <a:stretch/>
        </p:blipFill>
        <p:spPr>
          <a:xfrm>
            <a:off x="1805775" y="2760201"/>
            <a:ext cx="3581950" cy="3478599"/>
          </a:xfrm>
          <a:prstGeom prst="rect">
            <a:avLst/>
          </a:prstGeom>
          <a:noFill/>
          <a:ln>
            <a:noFill/>
          </a:ln>
        </p:spPr>
      </p:pic>
      <p:pic>
        <p:nvPicPr>
          <p:cNvPr id="142" name="Google Shape;142;gc9d1ed7c6c_0_9"/>
          <p:cNvPicPr preferRelativeResize="0"/>
          <p:nvPr/>
        </p:nvPicPr>
        <p:blipFill rotWithShape="1">
          <a:blip r:embed="rId4">
            <a:alphaModFix/>
          </a:blip>
          <a:srcRect l="22346" r="26922" b="25172"/>
          <a:stretch/>
        </p:blipFill>
        <p:spPr>
          <a:xfrm>
            <a:off x="5673925" y="2760200"/>
            <a:ext cx="4479900" cy="3478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bf89126795_0_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Design Specifications </a:t>
            </a:r>
            <a:endParaRPr/>
          </a:p>
        </p:txBody>
      </p:sp>
      <p:sp>
        <p:nvSpPr>
          <p:cNvPr id="148" name="Google Shape;148;gbf89126795_0_23"/>
          <p:cNvSpPr txBox="1">
            <a:spLocks noGrp="1"/>
          </p:cNvSpPr>
          <p:nvPr>
            <p:ph type="body" idx="1"/>
          </p:nvPr>
        </p:nvSpPr>
        <p:spPr>
          <a:xfrm>
            <a:off x="838200" y="1562575"/>
            <a:ext cx="10515600" cy="43512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dirty="0"/>
              <a:t>System Overview:</a:t>
            </a:r>
            <a:endParaRPr dirty="0"/>
          </a:p>
          <a:p>
            <a:pPr marL="457200" lvl="0" indent="-342900" algn="l" rtl="0">
              <a:lnSpc>
                <a:spcPct val="90000"/>
              </a:lnSpc>
              <a:spcBef>
                <a:spcPts val="1600"/>
              </a:spcBef>
              <a:spcAft>
                <a:spcPts val="0"/>
              </a:spcAft>
              <a:buSzPts val="1800"/>
              <a:buChar char="●"/>
            </a:pPr>
            <a:r>
              <a:rPr lang="en-US" dirty="0"/>
              <a:t>At the </a:t>
            </a:r>
            <a:r>
              <a:rPr lang="en-US" b="1" dirty="0"/>
              <a:t>Home </a:t>
            </a:r>
            <a:r>
              <a:rPr lang="en-US" dirty="0"/>
              <a:t>screen, users are presented with an overview of their account status and can then connect their Cloud Service accounts. </a:t>
            </a:r>
            <a:endParaRPr dirty="0"/>
          </a:p>
        </p:txBody>
      </p:sp>
      <p:pic>
        <p:nvPicPr>
          <p:cNvPr id="149" name="Google Shape;149;gbf89126795_0_23"/>
          <p:cNvPicPr preferRelativeResize="0"/>
          <p:nvPr/>
        </p:nvPicPr>
        <p:blipFill rotWithShape="1">
          <a:blip r:embed="rId3">
            <a:alphaModFix/>
          </a:blip>
          <a:srcRect r="25887" b="37359"/>
          <a:stretch/>
        </p:blipFill>
        <p:spPr>
          <a:xfrm>
            <a:off x="1670375" y="2664275"/>
            <a:ext cx="8851250" cy="3789149"/>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1754</Words>
  <Application>Microsoft Office PowerPoint</Application>
  <PresentationFormat>Widescreen</PresentationFormat>
  <Paragraphs>138</Paragraphs>
  <Slides>20</Slides>
  <Notes>20</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Raleway</vt:lpstr>
      <vt:lpstr>Calibri</vt:lpstr>
      <vt:lpstr>Lato</vt:lpstr>
      <vt:lpstr>Arial</vt:lpstr>
      <vt:lpstr>Streamline</vt:lpstr>
      <vt:lpstr>EZ-Drive</vt:lpstr>
      <vt:lpstr>Background &amp; Goals</vt:lpstr>
      <vt:lpstr>Background &amp; Goals</vt:lpstr>
      <vt:lpstr>Intellectual Merits</vt:lpstr>
      <vt:lpstr>Intellectual Merits</vt:lpstr>
      <vt:lpstr>Broader Impacts</vt:lpstr>
      <vt:lpstr>Design Specifications </vt:lpstr>
      <vt:lpstr>Design Specifications </vt:lpstr>
      <vt:lpstr>Design Specifications </vt:lpstr>
      <vt:lpstr>Design Specifications </vt:lpstr>
      <vt:lpstr>Design Specifications </vt:lpstr>
      <vt:lpstr>Design Specifications </vt:lpstr>
      <vt:lpstr>Technologies</vt:lpstr>
      <vt:lpstr>Technologies</vt:lpstr>
      <vt:lpstr>Technologies</vt:lpstr>
      <vt:lpstr>Technologies</vt:lpstr>
      <vt:lpstr>Technologies</vt:lpstr>
      <vt:lpstr>Milestones</vt:lpstr>
      <vt:lpstr>Results</vt:lpstr>
      <vt:lpstr>Challenges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EZ-Drive</dc:title>
  <dc:creator>Galinger, Grant (galinggr)</dc:creator>
  <cp:lastModifiedBy>Kyle Spraggins</cp:lastModifiedBy>
  <cp:revision>5</cp:revision>
  <dcterms:created xsi:type="dcterms:W3CDTF">2021-02-22T17:27:47Z</dcterms:created>
  <dcterms:modified xsi:type="dcterms:W3CDTF">2021-03-23T23:28:30Z</dcterms:modified>
</cp:coreProperties>
</file>